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391" r:id="rId4"/>
    <p:sldId id="312" r:id="rId5"/>
    <p:sldId id="314" r:id="rId6"/>
    <p:sldId id="315" r:id="rId7"/>
    <p:sldId id="327" r:id="rId8"/>
    <p:sldId id="272" r:id="rId9"/>
    <p:sldId id="282" r:id="rId10"/>
    <p:sldId id="297" r:id="rId11"/>
    <p:sldId id="283" r:id="rId12"/>
    <p:sldId id="273" r:id="rId13"/>
    <p:sldId id="305" r:id="rId14"/>
    <p:sldId id="313" r:id="rId15"/>
    <p:sldId id="328" r:id="rId16"/>
    <p:sldId id="370" r:id="rId17"/>
    <p:sldId id="347" r:id="rId18"/>
    <p:sldId id="348" r:id="rId19"/>
    <p:sldId id="359" r:id="rId20"/>
    <p:sldId id="369" r:id="rId21"/>
    <p:sldId id="377" r:id="rId22"/>
    <p:sldId id="392" r:id="rId23"/>
    <p:sldId id="371" r:id="rId24"/>
    <p:sldId id="402" r:id="rId25"/>
    <p:sldId id="401" r:id="rId26"/>
    <p:sldId id="372" r:id="rId27"/>
    <p:sldId id="403" r:id="rId28"/>
    <p:sldId id="404" r:id="rId29"/>
    <p:sldId id="373" r:id="rId30"/>
    <p:sldId id="394" r:id="rId31"/>
    <p:sldId id="374" r:id="rId32"/>
    <p:sldId id="386" r:id="rId33"/>
    <p:sldId id="387" r:id="rId34"/>
    <p:sldId id="388" r:id="rId35"/>
    <p:sldId id="393" r:id="rId36"/>
    <p:sldId id="395" r:id="rId37"/>
    <p:sldId id="375" r:id="rId38"/>
    <p:sldId id="396" r:id="rId39"/>
    <p:sldId id="398" r:id="rId40"/>
    <p:sldId id="376" r:id="rId41"/>
    <p:sldId id="397" r:id="rId42"/>
    <p:sldId id="378" r:id="rId43"/>
    <p:sldId id="405" r:id="rId44"/>
    <p:sldId id="276" r:id="rId45"/>
    <p:sldId id="319" r:id="rId46"/>
    <p:sldId id="320" r:id="rId47"/>
    <p:sldId id="316" r:id="rId48"/>
    <p:sldId id="317" r:id="rId49"/>
    <p:sldId id="318" r:id="rId50"/>
    <p:sldId id="321" r:id="rId51"/>
    <p:sldId id="323" r:id="rId52"/>
    <p:sldId id="325" r:id="rId53"/>
    <p:sldId id="358" r:id="rId54"/>
    <p:sldId id="278" r:id="rId55"/>
    <p:sldId id="279" r:id="rId56"/>
    <p:sldId id="280" r:id="rId57"/>
    <p:sldId id="281" r:id="rId58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j" initials="k" lastIdx="1" clrIdx="0">
    <p:extLst>
      <p:ext uri="{19B8F6BF-5375-455C-9EA6-DF929625EA0E}">
        <p15:presenceInfo xmlns:p15="http://schemas.microsoft.com/office/powerpoint/2012/main" userId="kc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E0D9"/>
    <a:srgbClr val="E8F0ED"/>
    <a:srgbClr val="12345A"/>
    <a:srgbClr val="FF40FF"/>
    <a:srgbClr val="35D4EC"/>
    <a:srgbClr val="E8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76C4B-EBD1-460B-8643-7B684B7750CD}" type="datetimeFigureOut">
              <a:rPr lang="ko-KR" altLang="en-US" smtClean="0"/>
              <a:t>2018. 3. 21.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D55C9-6057-4B3D-9E0D-E62B70A57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35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0FDD3-C31E-8240-9A02-AF5E4D63B649}" type="datetimeFigureOut">
              <a:rPr kumimoji="1" lang="ko-KR" altLang="en-US" smtClean="0"/>
              <a:t>2018. 3. 21.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459C-BBFC-9F4A-A7CC-FE8CAE43F3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4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74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11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421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17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cc.org/" TargetMode="External"/><Relationship Id="rId2" Type="http://schemas.openxmlformats.org/officeDocument/2006/relationships/hyperlink" Target="https://www.cer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ketplace.eclipse.org/content/eclipse-pde-plug-development-environmen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69" y="1350434"/>
            <a:ext cx="10697591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SEEKCURE: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룰체커</a:t>
            </a:r>
            <a:b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(SEEKCURE:rulechecker for secure coding)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E0AD8-2162-4DDA-BF7E-1F44E5003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669" y="455143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2015156011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공기석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2013156008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2015156024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  <a:endParaRPr lang="ko-KR" altLang="en-US" sz="16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도넛[D] 3"/>
          <p:cNvSpPr/>
          <p:nvPr/>
        </p:nvSpPr>
        <p:spPr>
          <a:xfrm>
            <a:off x="947644" y="4104277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 flipH="1">
            <a:off x="-134911" y="5589452"/>
            <a:ext cx="1484383" cy="1156122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호 13"/>
          <p:cNvSpPr/>
          <p:nvPr/>
        </p:nvSpPr>
        <p:spPr>
          <a:xfrm rot="6754601">
            <a:off x="1515377" y="4846882"/>
            <a:ext cx="792480" cy="917395"/>
          </a:xfrm>
          <a:prstGeom prst="arc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2374" y="4257207"/>
            <a:ext cx="4347147" cy="1590351"/>
          </a:xfrm>
          <a:prstGeom prst="rect">
            <a:avLst/>
          </a:prstGeom>
          <a:noFill/>
          <a:ln w="762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06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064549" y="1737805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운용단계에서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보안약점을 발견해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수정하면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893318" y="5135196"/>
            <a:ext cx="46875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큰 비용발생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6EFF1E5-5C57-3D49-9F74-DF32FE8C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77902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25939" y="1740925"/>
            <a:ext cx="264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초반단계에서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분석을 통해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약점을 캐치한다면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94" y="1316991"/>
            <a:ext cx="2864371" cy="2864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375358" y="51351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비용절감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8B9F1B1-D353-9144-B114-DDBBFC66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81100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75" y="325900"/>
            <a:ext cx="4318000" cy="723022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관련 연구 및 사례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82987"/>
              </p:ext>
            </p:extLst>
          </p:nvPr>
        </p:nvGraphicFramePr>
        <p:xfrm>
          <a:off x="1242009" y="1285907"/>
          <a:ext cx="9844497" cy="4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내용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차이점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55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Splint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미국 버지니아 대학에서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소스 분석하는 정적분석 유틸리티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보안에 취약점과 실수를 검사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GNU 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 공중 허가에 따른 자유 소프트웨어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언어 지향적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”Fasoo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닷컴</a:t>
                      </a: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수정 가이드를 실제 코드를 이용하여 자동으로 보여준다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발생 경로와 관련된 소스코드 내 정보를 이용하여 다양한 조건으로 검색을 수행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는 전문가 상용도구이기 때문에 비용의 문제 발생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153694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시나리오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111" y="37364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실행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2362" y="3770617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소스코드 작성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786" y="4967320"/>
            <a:ext cx="376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RuleChecker </a:t>
            </a: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0590" y="362216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설정한 문법 체크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0947" y="3736488"/>
            <a:ext cx="2404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위반한 항목을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콘솔에 표시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90" y="2066062"/>
            <a:ext cx="1501455" cy="1501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24" y="2348943"/>
            <a:ext cx="1340795" cy="1340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76" y="2271910"/>
            <a:ext cx="1248517" cy="124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7" y="2314814"/>
            <a:ext cx="1374924" cy="13749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7440" y="1492492"/>
            <a:ext cx="9013834" cy="42199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0463" y="1161803"/>
            <a:ext cx="2951851" cy="8542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Picture 4" descr="SWT - Drag Select &amp; Drag and Drop">
            <a:extLst>
              <a:ext uri="{FF2B5EF4-FFF2-40B4-BE49-F238E27FC236}">
                <a16:creationId xmlns:a16="http://schemas.microsoft.com/office/drawing/2014/main" id="{B59513C9-0F1D-49FD-8D79-B57262A2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41" y="1227746"/>
            <a:ext cx="2019530" cy="5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1365232" y="2945807"/>
            <a:ext cx="6922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651219" y="3090737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48905" y="1819381"/>
            <a:ext cx="2322767" cy="315071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7995885" y="3078554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7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6388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구성도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57429" y="1865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32" y="2157252"/>
            <a:ext cx="1111127" cy="11111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710746" y="40246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31" y="2002565"/>
            <a:ext cx="1515038" cy="1515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71968" y="4229014"/>
            <a:ext cx="1434904" cy="144584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277425" y="16332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코드입력창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16364" y="3280666"/>
            <a:ext cx="1710835" cy="83562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91654" y="252814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</a:t>
            </a:r>
          </a:p>
        </p:txBody>
      </p:sp>
      <p:sp>
        <p:nvSpPr>
          <p:cNvPr id="37" name="텍스트 상자 36"/>
          <p:cNvSpPr txBox="1"/>
          <p:nvPr/>
        </p:nvSpPr>
        <p:spPr>
          <a:xfrm>
            <a:off x="5809933" y="5509894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3432777" y="385968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Start Plugin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44" name="직선 화살표 연결선 43"/>
          <p:cNvCxnSpPr>
            <a:cxnSpLocks/>
          </p:cNvCxnSpPr>
          <p:nvPr/>
        </p:nvCxnSpPr>
        <p:spPr>
          <a:xfrm flipV="1">
            <a:off x="7206872" y="3228953"/>
            <a:ext cx="1430692" cy="887338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9916923" y="2389649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결과출력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7114" y="1428681"/>
            <a:ext cx="10860258" cy="4747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507181" y="1287456"/>
            <a:ext cx="1503463" cy="350533"/>
          </a:xfrm>
          <a:prstGeom prst="rect">
            <a:avLst/>
          </a:prstGeom>
          <a:solidFill>
            <a:srgbClr val="F5F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507181" y="653789"/>
            <a:ext cx="1503463" cy="1503463"/>
          </a:xfrm>
          <a:prstGeom prst="ellipse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33400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1AB9555-0490-1D47-875D-698852B1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SEEKURE(JavaCC6.0)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코드 구성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1EDCB1B4-AD12-374B-B536-5C409A592A58}"/>
              </a:ext>
            </a:extLst>
          </p:cNvPr>
          <p:cNvSpPr txBox="1"/>
          <p:nvPr/>
        </p:nvSpPr>
        <p:spPr>
          <a:xfrm>
            <a:off x="3941083" y="1499299"/>
            <a:ext cx="39693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Option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옵션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PARSER_BEGIN(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Public class 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임의의 자바코드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PARSER_END(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스캐너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SKIP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TOKEN</a:t>
            </a:r>
          </a:p>
          <a:p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2B2F71-FFEA-AF43-8339-D78EA9098E35}"/>
              </a:ext>
            </a:extLst>
          </p:cNvPr>
          <p:cNvSpPr/>
          <p:nvPr/>
        </p:nvSpPr>
        <p:spPr>
          <a:xfrm>
            <a:off x="3713567" y="1601285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06FC24-39A1-0D41-A8B7-23E81D76B5C3}"/>
              </a:ext>
            </a:extLst>
          </p:cNvPr>
          <p:cNvSpPr/>
          <p:nvPr/>
        </p:nvSpPr>
        <p:spPr>
          <a:xfrm>
            <a:off x="3713567" y="2754146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95C9FF-18D4-7B42-B6CF-5BE417E6FE3D}"/>
              </a:ext>
            </a:extLst>
          </p:cNvPr>
          <p:cNvSpPr/>
          <p:nvPr/>
        </p:nvSpPr>
        <p:spPr>
          <a:xfrm>
            <a:off x="3713567" y="3084503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A558D82-6218-D64F-BE23-EDF949E513AE}"/>
              </a:ext>
            </a:extLst>
          </p:cNvPr>
          <p:cNvSpPr/>
          <p:nvPr/>
        </p:nvSpPr>
        <p:spPr>
          <a:xfrm>
            <a:off x="3715360" y="429249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5EF940-65CD-5342-96C5-ABBCB38E4D92}"/>
              </a:ext>
            </a:extLst>
          </p:cNvPr>
          <p:cNvSpPr/>
          <p:nvPr/>
        </p:nvSpPr>
        <p:spPr>
          <a:xfrm>
            <a:off x="3713567" y="4906821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A87970-034F-4B4E-94C7-166F800FD19D}"/>
              </a:ext>
            </a:extLst>
          </p:cNvPr>
          <p:cNvSpPr/>
          <p:nvPr/>
        </p:nvSpPr>
        <p:spPr>
          <a:xfrm>
            <a:off x="3715360" y="552180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1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532" y="746866"/>
            <a:ext cx="6248398" cy="5358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1.5 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사용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E881427-1E00-E24A-BABC-CEFDE393054E}"/>
              </a:ext>
            </a:extLst>
          </p:cNvPr>
          <p:cNvSpPr txBox="1">
            <a:spLocks/>
          </p:cNvSpPr>
          <p:nvPr/>
        </p:nvSpPr>
        <p:spPr>
          <a:xfrm>
            <a:off x="2983934" y="2075941"/>
            <a:ext cx="2601952" cy="391422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a b c B() C()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d e f D() E()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C() : {} 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D() : {}..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E() ..</a:t>
            </a:r>
          </a:p>
        </p:txBody>
      </p:sp>
      <p:sp>
        <p:nvSpPr>
          <p:cNvPr id="7" name="화살표: 아래쪽 3">
            <a:extLst>
              <a:ext uri="{FF2B5EF4-FFF2-40B4-BE49-F238E27FC236}">
                <a16:creationId xmlns:a16="http://schemas.microsoft.com/office/drawing/2014/main" id="{13E5D032-2158-884C-A82B-0A9CD3AE83FF}"/>
              </a:ext>
            </a:extLst>
          </p:cNvPr>
          <p:cNvSpPr/>
          <p:nvPr/>
        </p:nvSpPr>
        <p:spPr>
          <a:xfrm rot="16200000">
            <a:off x="5537988" y="3439788"/>
            <a:ext cx="1006506" cy="875560"/>
          </a:xfrm>
          <a:prstGeom prst="downArrow">
            <a:avLst>
              <a:gd name="adj1" fmla="val 50000"/>
              <a:gd name="adj2" fmla="val 530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1B883B6-2C69-4947-B2DC-16FABCB58029}"/>
              </a:ext>
            </a:extLst>
          </p:cNvPr>
          <p:cNvSpPr txBox="1"/>
          <p:nvPr/>
        </p:nvSpPr>
        <p:spPr>
          <a:xfrm>
            <a:off x="8182767" y="283370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98D0AC4-1BEF-C049-8C5A-D8BD45E560A2}"/>
              </a:ext>
            </a:extLst>
          </p:cNvPr>
          <p:cNvSpPr txBox="1"/>
          <p:nvPr/>
        </p:nvSpPr>
        <p:spPr>
          <a:xfrm>
            <a:off x="7610157" y="371103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E649068-F15A-0749-9CA3-23446CA9748A}"/>
              </a:ext>
            </a:extLst>
          </p:cNvPr>
          <p:cNvSpPr txBox="1"/>
          <p:nvPr/>
        </p:nvSpPr>
        <p:spPr>
          <a:xfrm>
            <a:off x="6985206" y="4717540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5481ACC-35F2-184F-B232-BA7DE06995A1}"/>
              </a:ext>
            </a:extLst>
          </p:cNvPr>
          <p:cNvSpPr txBox="1"/>
          <p:nvPr/>
        </p:nvSpPr>
        <p:spPr>
          <a:xfrm>
            <a:off x="8325178" y="470684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E577527-2D4E-6943-A584-B742E7D8E396}"/>
              </a:ext>
            </a:extLst>
          </p:cNvPr>
          <p:cNvSpPr txBox="1"/>
          <p:nvPr/>
        </p:nvSpPr>
        <p:spPr>
          <a:xfrm>
            <a:off x="9119731" y="36929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14" name="연결선: 꺾임 12">
            <a:extLst>
              <a:ext uri="{FF2B5EF4-FFF2-40B4-BE49-F238E27FC236}">
                <a16:creationId xmlns:a16="http://schemas.microsoft.com/office/drawing/2014/main" id="{C8D047C8-EA0C-BA4F-AEC2-4A3563C0C0F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8215076" y="3170732"/>
            <a:ext cx="507992" cy="57261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5933AED-A239-1B4B-8C64-B2631883C7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3174" y="2990641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9">
            <a:extLst>
              <a:ext uri="{FF2B5EF4-FFF2-40B4-BE49-F238E27FC236}">
                <a16:creationId xmlns:a16="http://schemas.microsoft.com/office/drawing/2014/main" id="{8C4C2662-9F94-8D4D-83AC-F532E5C43D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1282" y="4047247"/>
            <a:ext cx="626480" cy="71502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24">
            <a:extLst>
              <a:ext uri="{FF2B5EF4-FFF2-40B4-BE49-F238E27FC236}">
                <a16:creationId xmlns:a16="http://schemas.microsoft.com/office/drawing/2014/main" id="{6DA269EB-BA4E-074B-9C35-E9F9BEDF45E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7551705" y="4086477"/>
            <a:ext cx="637175" cy="62495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26">
            <a:extLst>
              <a:ext uri="{FF2B5EF4-FFF2-40B4-BE49-F238E27FC236}">
                <a16:creationId xmlns:a16="http://schemas.microsoft.com/office/drawing/2014/main" id="{B89F3AF0-8038-0D46-9DDA-198B44646A45}"/>
              </a:ext>
            </a:extLst>
          </p:cNvPr>
          <p:cNvCxnSpPr>
            <a:stCxn id="13" idx="2"/>
          </p:cNvCxnSpPr>
          <p:nvPr/>
        </p:nvCxnSpPr>
        <p:spPr>
          <a:xfrm flipH="1">
            <a:off x="9692340" y="4062234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753D68C-5A23-FF4A-863D-EA46F08AEB9A}"/>
              </a:ext>
            </a:extLst>
          </p:cNvPr>
          <p:cNvSpPr/>
          <p:nvPr/>
        </p:nvSpPr>
        <p:spPr>
          <a:xfrm>
            <a:off x="9655757" y="4503268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3ACAD0-01B9-3140-A706-5B40383FD451}"/>
              </a:ext>
            </a:extLst>
          </p:cNvPr>
          <p:cNvSpPr/>
          <p:nvPr/>
        </p:nvSpPr>
        <p:spPr>
          <a:xfrm>
            <a:off x="9657715" y="4668713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C851D4-1FEC-0D4B-80BB-228A7B18596A}"/>
              </a:ext>
            </a:extLst>
          </p:cNvPr>
          <p:cNvSpPr/>
          <p:nvPr/>
        </p:nvSpPr>
        <p:spPr>
          <a:xfrm>
            <a:off x="9658564" y="4874032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F7A3AC-8D1D-4C40-B92A-25C0A0857648}"/>
              </a:ext>
            </a:extLst>
          </p:cNvPr>
          <p:cNvSpPr/>
          <p:nvPr/>
        </p:nvSpPr>
        <p:spPr>
          <a:xfrm>
            <a:off x="1346144" y="1168253"/>
            <a:ext cx="10451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Java1.5.jj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파일은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패키지 파일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문법체크 파일로 트리구조 형태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파일을 이용하여 문법 체크 모듈을 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BE73A6-84C8-7C45-B6D6-84C7C5482F88}"/>
              </a:ext>
            </a:extLst>
          </p:cNvPr>
          <p:cNvSpPr/>
          <p:nvPr/>
        </p:nvSpPr>
        <p:spPr>
          <a:xfrm>
            <a:off x="8554788" y="2823014"/>
            <a:ext cx="382766" cy="3827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A13C8A7E-07B3-4949-B0D7-0608683F72B2}"/>
              </a:ext>
            </a:extLst>
          </p:cNvPr>
          <p:cNvSpPr txBox="1"/>
          <p:nvPr/>
        </p:nvSpPr>
        <p:spPr>
          <a:xfrm>
            <a:off x="1645650" y="2134133"/>
            <a:ext cx="13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B3A2BFC9-5F79-BC4F-B2F1-4F9B107BF115}"/>
              </a:ext>
            </a:extLst>
          </p:cNvPr>
          <p:cNvSpPr txBox="1"/>
          <p:nvPr/>
        </p:nvSpPr>
        <p:spPr>
          <a:xfrm>
            <a:off x="7314306" y="249764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874844-EFDB-6E46-B82E-9FAF751A9185}"/>
              </a:ext>
            </a:extLst>
          </p:cNvPr>
          <p:cNvSpPr/>
          <p:nvPr/>
        </p:nvSpPr>
        <p:spPr>
          <a:xfrm>
            <a:off x="3073516" y="2110457"/>
            <a:ext cx="292098" cy="312702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D792E7CF-5DFC-EC47-8CD1-6F4617DBCE12}"/>
              </a:ext>
            </a:extLst>
          </p:cNvPr>
          <p:cNvSpPr txBox="1"/>
          <p:nvPr/>
        </p:nvSpPr>
        <p:spPr>
          <a:xfrm>
            <a:off x="3455195" y="176241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 예시</a:t>
            </a:r>
          </a:p>
        </p:txBody>
      </p:sp>
      <p:sp>
        <p:nvSpPr>
          <p:cNvPr id="22" name="빼기 기호 21">
            <a:extLst>
              <a:ext uri="{FF2B5EF4-FFF2-40B4-BE49-F238E27FC236}">
                <a16:creationId xmlns:a16="http://schemas.microsoft.com/office/drawing/2014/main" id="{D12D9576-DBF0-4BD0-91C6-15D98D3E0DAB}"/>
              </a:ext>
            </a:extLst>
          </p:cNvPr>
          <p:cNvSpPr/>
          <p:nvPr/>
        </p:nvSpPr>
        <p:spPr>
          <a:xfrm>
            <a:off x="3073516" y="3062796"/>
            <a:ext cx="610717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빼기 기호 26">
            <a:extLst>
              <a:ext uri="{FF2B5EF4-FFF2-40B4-BE49-F238E27FC236}">
                <a16:creationId xmlns:a16="http://schemas.microsoft.com/office/drawing/2014/main" id="{70B94116-65AC-46D9-B469-705D97CC04B3}"/>
              </a:ext>
            </a:extLst>
          </p:cNvPr>
          <p:cNvSpPr/>
          <p:nvPr/>
        </p:nvSpPr>
        <p:spPr>
          <a:xfrm>
            <a:off x="3623489" y="3060502"/>
            <a:ext cx="610717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3EDB44-88C2-4CBB-BAC8-75C47F421BB5}"/>
              </a:ext>
            </a:extLst>
          </p:cNvPr>
          <p:cNvSpPr txBox="1"/>
          <p:nvPr/>
        </p:nvSpPr>
        <p:spPr>
          <a:xfrm>
            <a:off x="3253924" y="3214192"/>
            <a:ext cx="69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57F46-93EB-4A53-B1BC-3C81CEACF172}"/>
              </a:ext>
            </a:extLst>
          </p:cNvPr>
          <p:cNvSpPr txBox="1"/>
          <p:nvPr/>
        </p:nvSpPr>
        <p:spPr>
          <a:xfrm>
            <a:off x="3874741" y="3214192"/>
            <a:ext cx="256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구문단위</a:t>
            </a:r>
            <a:r>
              <a:rPr lang="en-US" altLang="ko-KR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토큰 나열 단위</a:t>
            </a:r>
            <a:r>
              <a:rPr lang="en-US" altLang="ko-KR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9E58AC-7792-493E-8C36-C6FB7F9FA6FF}"/>
              </a:ext>
            </a:extLst>
          </p:cNvPr>
          <p:cNvCxnSpPr>
            <a:cxnSpLocks/>
          </p:cNvCxnSpPr>
          <p:nvPr/>
        </p:nvCxnSpPr>
        <p:spPr>
          <a:xfrm flipH="1">
            <a:off x="3744256" y="3083362"/>
            <a:ext cx="4731" cy="609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3C82D93-7C08-46F3-B621-7FFC0DB0BC87}"/>
              </a:ext>
            </a:extLst>
          </p:cNvPr>
          <p:cNvCxnSpPr/>
          <p:nvPr/>
        </p:nvCxnSpPr>
        <p:spPr>
          <a:xfrm flipH="1">
            <a:off x="3455195" y="3692902"/>
            <a:ext cx="3069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7E08F14-82A5-4857-A770-61B14FB1FE01}"/>
              </a:ext>
            </a:extLst>
          </p:cNvPr>
          <p:cNvCxnSpPr>
            <a:stCxn id="27" idx="3"/>
          </p:cNvCxnSpPr>
          <p:nvPr/>
        </p:nvCxnSpPr>
        <p:spPr>
          <a:xfrm flipH="1">
            <a:off x="3928847" y="3077985"/>
            <a:ext cx="1" cy="199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7B81CA-1C89-42B5-B8C5-D3BD360B7B2A}"/>
              </a:ext>
            </a:extLst>
          </p:cNvPr>
          <p:cNvCxnSpPr/>
          <p:nvPr/>
        </p:nvCxnSpPr>
        <p:spPr>
          <a:xfrm flipH="1">
            <a:off x="3686574" y="5076177"/>
            <a:ext cx="242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785F64-27A4-46DC-81E3-FDFE66419E26}"/>
              </a:ext>
            </a:extLst>
          </p:cNvPr>
          <p:cNvCxnSpPr/>
          <p:nvPr/>
        </p:nvCxnSpPr>
        <p:spPr>
          <a:xfrm>
            <a:off x="3172701" y="3060502"/>
            <a:ext cx="0" cy="29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A22D8F1-8C5F-4A64-B3A7-360999A8F653}"/>
              </a:ext>
            </a:extLst>
          </p:cNvPr>
          <p:cNvCxnSpPr/>
          <p:nvPr/>
        </p:nvCxnSpPr>
        <p:spPr>
          <a:xfrm>
            <a:off x="3172701" y="3356831"/>
            <a:ext cx="1812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1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3607325-4ECF-AE44-927B-6A65FDC9E7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9FE0993-9777-5145-8F22-042E6DD9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전체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1FFE-8258-4640-814F-902A656D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06" y="1307712"/>
            <a:ext cx="9755673" cy="498160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335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B8754A0-3534-2144-85EC-EE114A12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35907-01CD-8B46-88BB-0904DAB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57" y="1974015"/>
            <a:ext cx="5393490" cy="424649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BB4423-AA4B-0B4B-85D5-47DFA3902D3A}"/>
              </a:ext>
            </a:extLst>
          </p:cNvPr>
          <p:cNvSpPr/>
          <p:nvPr/>
        </p:nvSpPr>
        <p:spPr>
          <a:xfrm>
            <a:off x="899275" y="13436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CompilationUnit()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라는 최상위 노드 존재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2EDD30-25AF-4D06-AB9B-4148DBE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2" y="1974015"/>
            <a:ext cx="5185758" cy="428181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149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1AA0CB-40A3-0F41-BE93-0293A84B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35772"/>
            <a:ext cx="5355601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49CC49-AFA0-7D46-8206-8CE3E169E1D1}"/>
              </a:ext>
            </a:extLst>
          </p:cNvPr>
          <p:cNvSpPr txBox="1">
            <a:spLocks/>
          </p:cNvSpPr>
          <p:nvPr/>
        </p:nvSpPr>
        <p:spPr>
          <a:xfrm>
            <a:off x="6096000" y="74686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B45A85-39C4-C348-8B36-80A469D38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28" r="21628"/>
          <a:stretch/>
        </p:blipFill>
        <p:spPr>
          <a:xfrm>
            <a:off x="6341960" y="1635772"/>
            <a:ext cx="5434729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C6E7E-E893-A04D-B3F1-579F658163FB}"/>
              </a:ext>
            </a:extLst>
          </p:cNvPr>
          <p:cNvSpPr/>
          <p:nvPr/>
        </p:nvSpPr>
        <p:spPr>
          <a:xfrm>
            <a:off x="761999" y="1635772"/>
            <a:ext cx="1841716" cy="239523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B65FE-C53B-064F-BD33-287569C67D5D}"/>
              </a:ext>
            </a:extLst>
          </p:cNvPr>
          <p:cNvSpPr/>
          <p:nvPr/>
        </p:nvSpPr>
        <p:spPr>
          <a:xfrm>
            <a:off x="6772758" y="2625081"/>
            <a:ext cx="1503337" cy="211110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95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2" y="555523"/>
            <a:ext cx="8596668" cy="1320800"/>
          </a:xfrm>
        </p:spPr>
        <p:txBody>
          <a:bodyPr/>
          <a:lstStyle/>
          <a:p>
            <a:pPr algn="l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차례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1267574" y="1733301"/>
            <a:ext cx="4433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개요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관련 연구 및 사례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수행 시나리오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구성도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모듈 상세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도넛[D] 4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호 5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6F4F04-9C13-BB4A-83A6-2B44A8D37B7F}"/>
              </a:ext>
            </a:extLst>
          </p:cNvPr>
          <p:cNvSpPr/>
          <p:nvPr/>
        </p:nvSpPr>
        <p:spPr>
          <a:xfrm>
            <a:off x="5938632" y="1733301"/>
            <a:ext cx="4943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 환경 및 개발 방법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데모 환경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업무 분담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 수행 일정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참고문헌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파일의 트리 구조 예시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578BA783-E6EB-7649-957C-49D64B57D064}"/>
              </a:ext>
            </a:extLst>
          </p:cNvPr>
          <p:cNvSpPr txBox="1"/>
          <p:nvPr/>
        </p:nvSpPr>
        <p:spPr>
          <a:xfrm>
            <a:off x="4560226" y="21300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1EBC5D6-659C-4E4C-B76C-EE9BEF3139C6}"/>
              </a:ext>
            </a:extLst>
          </p:cNvPr>
          <p:cNvSpPr txBox="1"/>
          <p:nvPr/>
        </p:nvSpPr>
        <p:spPr>
          <a:xfrm>
            <a:off x="2968441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BC18ACA-9559-6648-940F-66D28FC933BA}"/>
              </a:ext>
            </a:extLst>
          </p:cNvPr>
          <p:cNvSpPr txBox="1"/>
          <p:nvPr/>
        </p:nvSpPr>
        <p:spPr>
          <a:xfrm>
            <a:off x="2057691" y="398565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29E0152E-A757-2543-9A08-4EC22EA844BE}"/>
              </a:ext>
            </a:extLst>
          </p:cNvPr>
          <p:cNvSpPr txBox="1"/>
          <p:nvPr/>
        </p:nvSpPr>
        <p:spPr>
          <a:xfrm>
            <a:off x="4045638" y="399186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92B88B2-DDE5-7848-BC12-ACAA52D110D7}"/>
              </a:ext>
            </a:extLst>
          </p:cNvPr>
          <p:cNvSpPr txBox="1"/>
          <p:nvPr/>
        </p:nvSpPr>
        <p:spPr>
          <a:xfrm>
            <a:off x="5497190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27" name="연결선: 꺾임 8">
            <a:extLst>
              <a:ext uri="{FF2B5EF4-FFF2-40B4-BE49-F238E27FC236}">
                <a16:creationId xmlns:a16="http://schemas.microsoft.com/office/drawing/2014/main" id="{693249C5-D70A-884D-871C-363CFA1061D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4092014" y="1948372"/>
            <a:ext cx="489861" cy="1591785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9">
            <a:extLst>
              <a:ext uri="{FF2B5EF4-FFF2-40B4-BE49-F238E27FC236}">
                <a16:creationId xmlns:a16="http://schemas.microsoft.com/office/drawing/2014/main" id="{0BAB5F7E-9724-504E-9DAD-BB04A81FA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0634" y="2275784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0">
            <a:extLst>
              <a:ext uri="{FF2B5EF4-FFF2-40B4-BE49-F238E27FC236}">
                <a16:creationId xmlns:a16="http://schemas.microsoft.com/office/drawing/2014/main" id="{2E5D0F53-40A3-6A45-90AF-F619120537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7226" y="3136597"/>
            <a:ext cx="633336" cy="1077197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11">
            <a:extLst>
              <a:ext uri="{FF2B5EF4-FFF2-40B4-BE49-F238E27FC236}">
                <a16:creationId xmlns:a16="http://schemas.microsoft.com/office/drawing/2014/main" id="{820662B2-FBB4-F540-912E-1E298BB707C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2772110" y="3216718"/>
            <a:ext cx="627132" cy="91075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12">
            <a:extLst>
              <a:ext uri="{FF2B5EF4-FFF2-40B4-BE49-F238E27FC236}">
                <a16:creationId xmlns:a16="http://schemas.microsoft.com/office/drawing/2014/main" id="{8A37F56A-0385-7149-B872-5F5286EA3CB2}"/>
              </a:ext>
            </a:extLst>
          </p:cNvPr>
          <p:cNvCxnSpPr>
            <a:stCxn id="26" idx="2"/>
          </p:cNvCxnSpPr>
          <p:nvPr/>
        </p:nvCxnSpPr>
        <p:spPr>
          <a:xfrm flipH="1">
            <a:off x="6069799" y="3358527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3">
            <a:extLst>
              <a:ext uri="{FF2B5EF4-FFF2-40B4-BE49-F238E27FC236}">
                <a16:creationId xmlns:a16="http://schemas.microsoft.com/office/drawing/2014/main" id="{29B5B201-13D9-C64A-8BD4-B2CA51F99BF3}"/>
              </a:ext>
            </a:extLst>
          </p:cNvPr>
          <p:cNvSpPr txBox="1"/>
          <p:nvPr/>
        </p:nvSpPr>
        <p:spPr>
          <a:xfrm>
            <a:off x="5788544" y="3776431"/>
            <a:ext cx="719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4" name="연결선: 꺾임 39">
            <a:extLst>
              <a:ext uri="{FF2B5EF4-FFF2-40B4-BE49-F238E27FC236}">
                <a16:creationId xmlns:a16="http://schemas.microsoft.com/office/drawing/2014/main" id="{9BE02A9E-FBD9-574B-845D-B966FA108ADC}"/>
              </a:ext>
            </a:extLst>
          </p:cNvPr>
          <p:cNvCxnSpPr>
            <a:cxnSpLocks/>
          </p:cNvCxnSpPr>
          <p:nvPr/>
        </p:nvCxnSpPr>
        <p:spPr>
          <a:xfrm rot="10800000">
            <a:off x="6696077" y="4170325"/>
            <a:ext cx="982223" cy="118084"/>
          </a:xfrm>
          <a:prstGeom prst="bentConnector3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83706503-299A-0A47-B327-8B6214E7295D}"/>
              </a:ext>
            </a:extLst>
          </p:cNvPr>
          <p:cNvSpPr txBox="1"/>
          <p:nvPr/>
        </p:nvSpPr>
        <p:spPr>
          <a:xfrm>
            <a:off x="7866372" y="4115390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구현하고자 하는 노드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구조에 연결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이전 노드 수정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45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Syntax Analysis+DFA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101348" y="1833530"/>
            <a:ext cx="112430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HardCodePrevent()</a:t>
            </a:r>
          </a:p>
          <a:p>
            <a:pPr fontAlgn="base">
              <a:lnSpc>
                <a:spcPct val="150000"/>
              </a:lnSpc>
            </a:pP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민감한 정보 하드코딩 금지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 latinLnBrk="1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 latinLnBrk="1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민감한 정보를 가진 일반적인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변수명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(id,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passwd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userid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username, password, key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등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찾는다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lvl="0" fontAlgn="base" latinLnBrk="1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변수가 문자열이면  경고 발생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 latinLnBrk="1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 D-U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체인에서 할당되는 변수의 값을 계속 거슬러 올라가 그 값을 체크하고 문자열일 시 경고 발생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40A36D-26B9-B944-A7BA-DAACF8093A27}"/>
              </a:ext>
            </a:extLst>
          </p:cNvPr>
          <p:cNvSpPr/>
          <p:nvPr/>
        </p:nvSpPr>
        <p:spPr>
          <a:xfrm>
            <a:off x="420313" y="1806346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95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(HardCodePrevent())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232655" y="4691509"/>
            <a:ext cx="23238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하드코딩으로 간주하여 경고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60" y="1082941"/>
            <a:ext cx="2034984" cy="16166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변수가 문자열 형태인가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790969" y="1505536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394601" y="2699593"/>
            <a:ext cx="33951" cy="1991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479816" y="2745805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1467366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일반적인 변수 명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탐색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1882865"/>
            <a:ext cx="691292" cy="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7446044" y="1882864"/>
            <a:ext cx="1117829" cy="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1698198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U-D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체인을 통해 계속 탐색</a:t>
            </a:r>
          </a:p>
        </p:txBody>
      </p: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F265DE82-B611-274F-A2C0-CDB1B65F3CCC}"/>
              </a:ext>
            </a:extLst>
          </p:cNvPr>
          <p:cNvSpPr/>
          <p:nvPr/>
        </p:nvSpPr>
        <p:spPr>
          <a:xfrm>
            <a:off x="9113306" y="2666929"/>
            <a:ext cx="2034984" cy="16166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변수가 문자열 형태인가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0BB4833-5FB6-B342-BF0B-7D96F38596AE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130798" y="2067530"/>
            <a:ext cx="0" cy="59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FD4DB31-2BFB-7249-8000-CFBCCEE23E41}"/>
              </a:ext>
            </a:extLst>
          </p:cNvPr>
          <p:cNvCxnSpPr>
            <a:cxnSpLocks/>
            <a:stCxn id="50" idx="2"/>
            <a:endCxn id="75" idx="0"/>
          </p:cNvCxnSpPr>
          <p:nvPr/>
        </p:nvCxnSpPr>
        <p:spPr>
          <a:xfrm flipH="1">
            <a:off x="10126517" y="4283581"/>
            <a:ext cx="4281" cy="46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33">
            <a:extLst>
              <a:ext uri="{FF2B5EF4-FFF2-40B4-BE49-F238E27FC236}">
                <a16:creationId xmlns:a16="http://schemas.microsoft.com/office/drawing/2014/main" id="{DB009EC0-1FFF-984B-B988-775F2335EAF4}"/>
              </a:ext>
            </a:extLst>
          </p:cNvPr>
          <p:cNvSpPr txBox="1"/>
          <p:nvPr/>
        </p:nvSpPr>
        <p:spPr>
          <a:xfrm>
            <a:off x="10126517" y="4267078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5" name="TextBox 39">
            <a:extLst>
              <a:ext uri="{FF2B5EF4-FFF2-40B4-BE49-F238E27FC236}">
                <a16:creationId xmlns:a16="http://schemas.microsoft.com/office/drawing/2014/main" id="{4AE74194-A789-DD48-B32B-F705009D9566}"/>
              </a:ext>
            </a:extLst>
          </p:cNvPr>
          <p:cNvSpPr txBox="1"/>
          <p:nvPr/>
        </p:nvSpPr>
        <p:spPr>
          <a:xfrm>
            <a:off x="8704675" y="4753065"/>
            <a:ext cx="28436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안전한 코딩으로 간주하여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별다른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action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취하지 않음</a:t>
            </a:r>
          </a:p>
        </p:txBody>
      </p:sp>
      <p:sp>
        <p:nvSpPr>
          <p:cNvPr id="109" name="TextBox 27">
            <a:extLst>
              <a:ext uri="{FF2B5EF4-FFF2-40B4-BE49-F238E27FC236}">
                <a16:creationId xmlns:a16="http://schemas.microsoft.com/office/drawing/2014/main" id="{68CB8BF2-72AC-5445-88BE-27E3F1AE7D94}"/>
              </a:ext>
            </a:extLst>
          </p:cNvPr>
          <p:cNvSpPr txBox="1"/>
          <p:nvPr/>
        </p:nvSpPr>
        <p:spPr>
          <a:xfrm>
            <a:off x="7127555" y="6104648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1421200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1882865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551A5819-5400-3445-BF9D-86EFAA673A7B}"/>
              </a:ext>
            </a:extLst>
          </p:cNvPr>
          <p:cNvCxnSpPr>
            <a:cxnSpLocks/>
          </p:cNvCxnSpPr>
          <p:nvPr/>
        </p:nvCxnSpPr>
        <p:spPr>
          <a:xfrm flipH="1">
            <a:off x="6394602" y="5785639"/>
            <a:ext cx="373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86628A36-C774-AC44-985A-CBC67CDF0C4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394601" y="5337840"/>
            <a:ext cx="0" cy="44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8A8F1F1F-0C40-884C-ACE2-EB306E2EED3A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10126517" y="5337840"/>
            <a:ext cx="0" cy="44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490DD14-FBE1-EC4B-9D80-737CAB0A5B08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8289501" y="5785639"/>
            <a:ext cx="0" cy="31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B4823F-BD28-4D2F-940B-9539A370DB5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6428552" y="3475255"/>
            <a:ext cx="26847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980057-EF29-4D64-9C03-D14C393E35F0}"/>
              </a:ext>
            </a:extLst>
          </p:cNvPr>
          <p:cNvSpPr txBox="1"/>
          <p:nvPr/>
        </p:nvSpPr>
        <p:spPr>
          <a:xfrm>
            <a:off x="8521196" y="3080762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9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78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D91B01-159C-E542-BE25-95D00A36835E}"/>
              </a:ext>
            </a:extLst>
          </p:cNvPr>
          <p:cNvSpPr/>
          <p:nvPr/>
        </p:nvSpPr>
        <p:spPr>
          <a:xfrm>
            <a:off x="761999" y="1768166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E7338-754B-0542-BD1A-CA388C59AF8A}"/>
              </a:ext>
            </a:extLst>
          </p:cNvPr>
          <p:cNvSpPr/>
          <p:nvPr/>
        </p:nvSpPr>
        <p:spPr>
          <a:xfrm>
            <a:off x="1443034" y="1913064"/>
            <a:ext cx="8708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randomPrevent()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강력한 난수 생성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통하여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메서드가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메서드는 안전하지 않으므로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8AABD2-4184-4D45-B0B0-F2E26DF4FC94}"/>
              </a:ext>
            </a:extLst>
          </p:cNvPr>
          <p:cNvSpPr/>
          <p:nvPr/>
        </p:nvSpPr>
        <p:spPr>
          <a:xfrm>
            <a:off x="761999" y="374375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089C2-AD74-4EA1-8A23-2D9968EE81C1}"/>
              </a:ext>
            </a:extLst>
          </p:cNvPr>
          <p:cNvSpPr/>
          <p:nvPr/>
        </p:nvSpPr>
        <p:spPr>
          <a:xfrm>
            <a:off x="1551817" y="3946674"/>
            <a:ext cx="8875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PermissionChange()</a:t>
            </a: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super.getPermissions()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호출하기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getPermissions()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찾는다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첫 문장이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1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46866"/>
            <a:ext cx="3376474" cy="535834"/>
          </a:xfrm>
        </p:spPr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2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RandomPrevent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SecureRandom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857981" y="2142069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142069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Random()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4719768" y="2557567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2557568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2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3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PermissionChange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8" y="1429680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첫 번째 줄이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981011" y="2081171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6696035" y="3471327"/>
            <a:ext cx="0" cy="1567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4990072" y="2450504"/>
            <a:ext cx="42098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7981011" y="2450503"/>
            <a:ext cx="5828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265837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57175" y="1988840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27" idx="1"/>
          </p:cNvCxnSpPr>
          <p:nvPr/>
        </p:nvCxnSpPr>
        <p:spPr>
          <a:xfrm>
            <a:off x="1813111" y="2450505"/>
            <a:ext cx="6070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3026DD0-BB55-433B-B673-B52C7FE2F897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3743717" y="3432707"/>
            <a:ext cx="1751751" cy="18289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1E979E-D68E-430C-A622-DCF8CA88B510}"/>
              </a:ext>
            </a:extLst>
          </p:cNvPr>
          <p:cNvSpPr txBox="1"/>
          <p:nvPr/>
        </p:nvSpPr>
        <p:spPr>
          <a:xfrm>
            <a:off x="4947275" y="2007681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5254A8-7D01-4F93-8A7E-6910DC8A38C9}"/>
              </a:ext>
            </a:extLst>
          </p:cNvPr>
          <p:cNvSpPr txBox="1"/>
          <p:nvPr/>
        </p:nvSpPr>
        <p:spPr>
          <a:xfrm>
            <a:off x="3845948" y="3549076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37D1043C-25CE-4352-B19F-76CB906AA625}"/>
              </a:ext>
            </a:extLst>
          </p:cNvPr>
          <p:cNvSpPr/>
          <p:nvPr/>
        </p:nvSpPr>
        <p:spPr>
          <a:xfrm>
            <a:off x="2420119" y="1429682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사용확인</a:t>
            </a:r>
          </a:p>
        </p:txBody>
      </p:sp>
    </p:spTree>
    <p:extLst>
      <p:ext uri="{BB962C8B-B14F-4D97-AF65-F5344CB8AC3E}">
        <p14:creationId xmlns:p14="http://schemas.microsoft.com/office/powerpoint/2010/main" val="182032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9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7A48A6-04EE-A443-882B-3F81485F664C}"/>
              </a:ext>
            </a:extLst>
          </p:cNvPr>
          <p:cNvSpPr/>
          <p:nvPr/>
        </p:nvSpPr>
        <p:spPr>
          <a:xfrm>
            <a:off x="917032" y="187716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93674-0F7A-C641-B407-FBD611C3BDF3}"/>
              </a:ext>
            </a:extLst>
          </p:cNvPr>
          <p:cNvSpPr/>
          <p:nvPr/>
        </p:nvSpPr>
        <p:spPr>
          <a:xfrm>
            <a:off x="1706850" y="2078516"/>
            <a:ext cx="896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NullPointerExPrevent()</a:t>
            </a: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 catch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금지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48BCBC-2540-4D1C-BB3F-1C9C8C6EDFC2}"/>
              </a:ext>
            </a:extLst>
          </p:cNvPr>
          <p:cNvSpPr/>
          <p:nvPr/>
        </p:nvSpPr>
        <p:spPr>
          <a:xfrm>
            <a:off x="917032" y="3594113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FB6000-6F05-4EE8-A8D7-BD75CBF85DE3}"/>
              </a:ext>
            </a:extLst>
          </p:cNvPr>
          <p:cNvSpPr/>
          <p:nvPr/>
        </p:nvSpPr>
        <p:spPr>
          <a:xfrm>
            <a:off x="1699534" y="3813483"/>
            <a:ext cx="896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GenericExPrevent()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Generic Exception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 금지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Generic Excepion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947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038599" cy="535834"/>
          </a:xfrm>
        </p:spPr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EX)4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NullPointerExPrevent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3953862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3702334" y="1434660"/>
            <a:ext cx="2826948" cy="224581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670617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5115808" y="3680472"/>
            <a:ext cx="0" cy="1357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5183674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110" idx="3"/>
            <a:endCxn id="30" idx="1"/>
          </p:cNvCxnSpPr>
          <p:nvPr/>
        </p:nvCxnSpPr>
        <p:spPr>
          <a:xfrm flipV="1">
            <a:off x="1792639" y="2557566"/>
            <a:ext cx="19096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6529282" y="2557566"/>
            <a:ext cx="2034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00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46866"/>
            <a:ext cx="3376474" cy="535834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GenericExPrevent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3953862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3702334" y="1434660"/>
            <a:ext cx="2826948" cy="224581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Exception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6986307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5115808" y="3680472"/>
            <a:ext cx="0" cy="1357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5183674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110" idx="3"/>
            <a:endCxn id="30" idx="1"/>
          </p:cNvCxnSpPr>
          <p:nvPr/>
        </p:nvCxnSpPr>
        <p:spPr>
          <a:xfrm flipV="1">
            <a:off x="1792639" y="2557566"/>
            <a:ext cx="19096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6529282" y="2557566"/>
            <a:ext cx="2034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27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681779" y="2219628"/>
            <a:ext cx="9828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WrapDuplicPrevent()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사용하여 만든 버퍼를 신뢰할 수 없는 코드에 노출 금지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혹은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사용하는지 확인</a:t>
            </a: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사용한다면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하거나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버퍼를 반환할 때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통해 반환하는지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4CAAC8-BEE1-E445-8B8F-99234606A0C1}"/>
              </a:ext>
            </a:extLst>
          </p:cNvPr>
          <p:cNvSpPr/>
          <p:nvPr/>
        </p:nvSpPr>
        <p:spPr>
          <a:xfrm>
            <a:off x="899275" y="197594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13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HANNA 11yrs old OTF" charset="-127"/>
              </a:rPr>
              <a:t>지난 발표에서의 지적사항 및 답변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HANNA 11yrs old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784241" y="1269833"/>
            <a:ext cx="411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시간내에</a:t>
            </a:r>
            <a:r>
              <a:rPr kumimoji="1"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개발할 수 있을까 걱정됨</a:t>
            </a:r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595906" y="2192910"/>
            <a:ext cx="72330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CERT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사이트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있는 보안규칙 예시 자료들과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관련 웹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서적 자료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적극 활용하여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적용하고자 하는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보안 항목들을 이해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할 것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제작사에서 패키지로 제공하는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이용에 관련된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기본 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Grammar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 위주로 공부</a:t>
            </a:r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문법파일을 작성하는데 필요한 사용법 및 문법을 빠르고 충실하게 터득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프로토타입 데모 시기에 맞춰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선정된 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CERT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규칙을 판별 방식에 따라 분류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하여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개 씩 구현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할 예정</a:t>
            </a:r>
          </a:p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endParaRPr kumimoji="1" lang="ko-KR" altLang="en-US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04564" y="1290266"/>
            <a:ext cx="379677" cy="379677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지적</a:t>
            </a:r>
          </a:p>
        </p:txBody>
      </p:sp>
      <p:sp>
        <p:nvSpPr>
          <p:cNvPr id="10" name="타원 9"/>
          <p:cNvSpPr/>
          <p:nvPr/>
        </p:nvSpPr>
        <p:spPr>
          <a:xfrm>
            <a:off x="1711912" y="2192910"/>
            <a:ext cx="2500230" cy="2500230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공부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&amp;</a:t>
            </a: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보안항목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이해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2781DDD-DA98-BB41-9AC3-3CDEA8CD1210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72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6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WrapDuplicPrevent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이후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CF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상에서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8003603" y="2188235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696035" y="3896189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142069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wrap(),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duplic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4719768" y="2557567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2557568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9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51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+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CFA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330260A8-73E1-9748-9C19-7A0AA030EFBF}"/>
              </a:ext>
            </a:extLst>
          </p:cNvPr>
          <p:cNvSpPr txBox="1"/>
          <p:nvPr/>
        </p:nvSpPr>
        <p:spPr>
          <a:xfrm>
            <a:off x="1699656" y="1282700"/>
            <a:ext cx="10231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SQLIngectionPrevent() 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SQL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 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 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 된 질의어가 확인되지 않는다면  입력 값을 받는지 체크한다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값을 받는다면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입력 값 필터링 유무를 체크한다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4.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 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37FF92F0-A84A-6248-AB27-F7258ECF94CB}"/>
              </a:ext>
            </a:extLst>
          </p:cNvPr>
          <p:cNvSpPr txBox="1"/>
          <p:nvPr/>
        </p:nvSpPr>
        <p:spPr>
          <a:xfrm>
            <a:off x="1699656" y="3212738"/>
            <a:ext cx="3568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XMLIngectionPrevent()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XML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SQL injection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방지와 유사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64E74DB6-3E8B-D44C-93A9-23659C61403E}"/>
              </a:ext>
            </a:extLst>
          </p:cNvPr>
          <p:cNvSpPr txBox="1"/>
          <p:nvPr/>
        </p:nvSpPr>
        <p:spPr>
          <a:xfrm>
            <a:off x="1699656" y="4577872"/>
            <a:ext cx="9442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FirstNomalize()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검증 전 표준화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구문이 존재하는지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 CF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찾아낸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이후 흐름에서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작업이 이루어지는지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확인하여 그렇지 않다면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499D94-EC00-2D42-B151-47DB4E2C905D}"/>
              </a:ext>
            </a:extLst>
          </p:cNvPr>
          <p:cNvSpPr/>
          <p:nvPr/>
        </p:nvSpPr>
        <p:spPr>
          <a:xfrm>
            <a:off x="793483" y="299399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ADFD26-3B9B-254B-ABB8-A722B5221342}"/>
              </a:ext>
            </a:extLst>
          </p:cNvPr>
          <p:cNvSpPr/>
          <p:nvPr/>
        </p:nvSpPr>
        <p:spPr>
          <a:xfrm>
            <a:off x="806537" y="450755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A091883-B4D7-E242-8D2C-1700B8C34894}"/>
              </a:ext>
            </a:extLst>
          </p:cNvPr>
          <p:cNvSpPr/>
          <p:nvPr/>
        </p:nvSpPr>
        <p:spPr>
          <a:xfrm>
            <a:off x="806537" y="1249721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488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723408" y="1437337"/>
            <a:ext cx="110770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Striing MakeSQL()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Properties prop = new Properties();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…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name = prop.getProperty(“jdbc.name”);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pw = prop.getproperty(“jdbc.password”);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“SELECT * FROM emp WHERE name = ‘”+name+”’and password=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”+pw+”’”;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return query;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9E5E2A-ACF6-D143-B65D-7183A887839B}"/>
              </a:ext>
            </a:extLst>
          </p:cNvPr>
          <p:cNvSpPr/>
          <p:nvPr/>
        </p:nvSpPr>
        <p:spPr>
          <a:xfrm>
            <a:off x="1108517" y="4304125"/>
            <a:ext cx="11083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"SELECT * FROM ? WHERE name = ? and password = ?"; String name = “...”;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1824768" y="5224223"/>
            <a:ext cx="8957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 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Analysis를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체크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 된 질의어가 확인되지 않는다면 입력 값을 받는지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U-D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체인을 통해 체크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3AD29AA-AB77-0F47-96E1-9E72B9A79653}"/>
              </a:ext>
            </a:extLst>
          </p:cNvPr>
          <p:cNvCxnSpPr/>
          <p:nvPr/>
        </p:nvCxnSpPr>
        <p:spPr>
          <a:xfrm>
            <a:off x="6265149" y="3507288"/>
            <a:ext cx="0" cy="9519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삼각형 19">
            <a:extLst>
              <a:ext uri="{FF2B5EF4-FFF2-40B4-BE49-F238E27FC236}">
                <a16:creationId xmlns:a16="http://schemas.microsoft.com/office/drawing/2014/main" id="{6EE63975-1B68-5749-BC46-D78A8C07B1BA}"/>
              </a:ext>
            </a:extLst>
          </p:cNvPr>
          <p:cNvSpPr/>
          <p:nvPr/>
        </p:nvSpPr>
        <p:spPr>
          <a:xfrm rot="10800000">
            <a:off x="6096000" y="4300276"/>
            <a:ext cx="279748" cy="2466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24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6614989" y="2263508"/>
            <a:ext cx="5577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입력을 그대로 사용하는 경우에 대비하여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 필터링을 사용하는지 확인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 필터링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유무를 체크 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구문제한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특수문자 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길이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등을 체크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5A0777-416B-4547-A8FE-8B26E0DAB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13" y="1480123"/>
            <a:ext cx="817082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void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ConnectDB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(String query, String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String id, String pw){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null;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Connection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con = null;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try {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 = </a:t>
            </a:r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DriverManager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.getConnection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id, pw);</a:t>
            </a: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con.createStatement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();</a:t>
            </a:r>
          </a:p>
          <a:p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st.executeQuery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(query);</a:t>
            </a:r>
          </a:p>
          <a:p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ResultSetMetaData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rsmd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rs.getMetaData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();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catch (</a:t>
            </a:r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SQLException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e) </a:t>
            </a:r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finally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{ ... }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51F901-1BA5-1A46-9818-DF1B89F4269F}"/>
              </a:ext>
            </a:extLst>
          </p:cNvPr>
          <p:cNvSpPr/>
          <p:nvPr/>
        </p:nvSpPr>
        <p:spPr>
          <a:xfrm>
            <a:off x="4957654" y="5562101"/>
            <a:ext cx="6553301" cy="52322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BM DoHyeon OTF" panose="020B0600000101010101" pitchFamily="34" charset="-127"/>
                <a:ea typeface="배달의민족 도현" panose="020B0600000101010101" pitchFamily="50" charset="-127"/>
              </a:rPr>
              <a:t>static int MAX_USER_ID_LENGTH = 8; </a:t>
            </a:r>
            <a:endParaRPr lang="en-US" altLang="ko-KR" sz="1400" dirty="0">
              <a:latin typeface="BM DoHyeon OTF" panose="020B0600000101010101" pitchFamily="34" charset="-127"/>
              <a:ea typeface="배달의민족 도현" panose="020B0600000101010101" pitchFamily="50" charset="-127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BM DoHyeon OTF" panose="020B0600000101010101" pitchFamily="34" charset="-127"/>
                <a:ea typeface="배달의민족 도현" panose="020B0600000101010101" pitchFamily="50" charset="-127"/>
              </a:rPr>
              <a:t>static int MAX_PASSWORD_LENGTH = 16; 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7484A4B-1B61-9C41-AAC1-7407B427179F}"/>
              </a:ext>
            </a:extLst>
          </p:cNvPr>
          <p:cNvSpPr txBox="1"/>
          <p:nvPr/>
        </p:nvSpPr>
        <p:spPr>
          <a:xfrm>
            <a:off x="7095112" y="5192769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길이 제한 필터링 예시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784F9B03-4A41-E74F-A328-FB27C417879D}"/>
              </a:ext>
            </a:extLst>
          </p:cNvPr>
          <p:cNvSpPr txBox="1"/>
          <p:nvPr/>
        </p:nvSpPr>
        <p:spPr>
          <a:xfrm>
            <a:off x="1010113" y="1240212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필터링이 적용되지않은 코드 예시</a:t>
            </a:r>
          </a:p>
        </p:txBody>
      </p:sp>
    </p:spTree>
    <p:extLst>
      <p:ext uri="{BB962C8B-B14F-4D97-AF65-F5344CB8AC3E}">
        <p14:creationId xmlns:p14="http://schemas.microsoft.com/office/powerpoint/2010/main" val="4246079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1092547" y="2061240"/>
            <a:ext cx="98203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customerName = request.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"customerName"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query = "SELECT account_balance FROM user_data WHERE user_name = "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+ customerName.replaceAll("'", "");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try {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Statement statement = connection.createStatement( …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ResultSet results = statement.executeQuery( query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2070A2-C205-40AD-93F3-5C519C9ED3AF}"/>
              </a:ext>
            </a:extLst>
          </p:cNvPr>
          <p:cNvSpPr/>
          <p:nvPr/>
        </p:nvSpPr>
        <p:spPr>
          <a:xfrm>
            <a:off x="1092547" y="5148104"/>
            <a:ext cx="895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사용할 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외부 값을 가져오는 것으로 동적 쿼리 생성으로 인한 보안 위협이 존재하므로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토큰 체크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832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E45B2-4FAF-E440-B997-205150772F5B}"/>
              </a:ext>
            </a:extLst>
          </p:cNvPr>
          <p:cNvSpPr/>
          <p:nvPr/>
        </p:nvSpPr>
        <p:spPr>
          <a:xfrm>
            <a:off x="4344535" y="1709340"/>
            <a:ext cx="1876585" cy="12643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executeQuery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매개변수를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U-D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체인을 이용하여 체크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320616-A65C-8949-9165-989BE040ADB8}"/>
              </a:ext>
            </a:extLst>
          </p:cNvPr>
          <p:cNvSpPr/>
          <p:nvPr/>
        </p:nvSpPr>
        <p:spPr>
          <a:xfrm>
            <a:off x="10550399" y="4845389"/>
            <a:ext cx="1533201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 Injection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위반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9CDCE32-58C0-1E4F-A0D2-2B2DC67314ED}"/>
              </a:ext>
            </a:extLst>
          </p:cNvPr>
          <p:cNvSpPr/>
          <p:nvPr/>
        </p:nvSpPr>
        <p:spPr>
          <a:xfrm>
            <a:off x="6655154" y="1620378"/>
            <a:ext cx="1859607" cy="147732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 값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A48FCC6-7B0E-694A-B4A6-4EDE2B6656DA}"/>
              </a:ext>
            </a:extLst>
          </p:cNvPr>
          <p:cNvSpPr/>
          <p:nvPr/>
        </p:nvSpPr>
        <p:spPr>
          <a:xfrm>
            <a:off x="1325502" y="1585370"/>
            <a:ext cx="2303445" cy="1512335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Statement, </a:t>
            </a:r>
            <a:r>
              <a:rPr kumimoji="1" lang="en-US" altLang="ko-KR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Preparedstatement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존재 여부</a:t>
            </a:r>
            <a:endParaRPr kumimoji="1" lang="en-US" altLang="ko-KR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C457BF7-4F8D-0F48-892B-C3CC0FD4D236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>
            <a:off x="3628947" y="2341538"/>
            <a:ext cx="7155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상자 47">
            <a:extLst>
              <a:ext uri="{FF2B5EF4-FFF2-40B4-BE49-F238E27FC236}">
                <a16:creationId xmlns:a16="http://schemas.microsoft.com/office/drawing/2014/main" id="{1FF78FE7-4A3C-2440-BC1F-F5946DCD02A1}"/>
              </a:ext>
            </a:extLst>
          </p:cNvPr>
          <p:cNvSpPr txBox="1"/>
          <p:nvPr/>
        </p:nvSpPr>
        <p:spPr>
          <a:xfrm>
            <a:off x="3570444" y="191732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2" name="텍스트상자 51">
            <a:extLst>
              <a:ext uri="{FF2B5EF4-FFF2-40B4-BE49-F238E27FC236}">
                <a16:creationId xmlns:a16="http://schemas.microsoft.com/office/drawing/2014/main" id="{F9A67B73-752A-7F42-A8FE-EB00D7FB6B36}"/>
              </a:ext>
            </a:extLst>
          </p:cNvPr>
          <p:cNvSpPr txBox="1"/>
          <p:nvPr/>
        </p:nvSpPr>
        <p:spPr>
          <a:xfrm>
            <a:off x="10006377" y="32100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4" name="텍스트상자 53">
            <a:extLst>
              <a:ext uri="{FF2B5EF4-FFF2-40B4-BE49-F238E27FC236}">
                <a16:creationId xmlns:a16="http://schemas.microsoft.com/office/drawing/2014/main" id="{59A9C5F3-9022-9F41-BE63-ACAD11E9813F}"/>
              </a:ext>
            </a:extLst>
          </p:cNvPr>
          <p:cNvSpPr txBox="1"/>
          <p:nvPr/>
        </p:nvSpPr>
        <p:spPr>
          <a:xfrm>
            <a:off x="2524324" y="326213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14DC71-3CBB-DC45-BFBE-77D0AEF49110}"/>
              </a:ext>
            </a:extLst>
          </p:cNvPr>
          <p:cNvSpPr/>
          <p:nvPr/>
        </p:nvSpPr>
        <p:spPr>
          <a:xfrm>
            <a:off x="4142657" y="4845389"/>
            <a:ext cx="2256143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48BE97-65DA-7047-9CF8-A73F2A709A41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>
            <a:off x="8514761" y="2359042"/>
            <a:ext cx="608917" cy="10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상자 57">
            <a:extLst>
              <a:ext uri="{FF2B5EF4-FFF2-40B4-BE49-F238E27FC236}">
                <a16:creationId xmlns:a16="http://schemas.microsoft.com/office/drawing/2014/main" id="{0DA5B210-99F6-4A43-B6B2-DFED9E888A95}"/>
              </a:ext>
            </a:extLst>
          </p:cNvPr>
          <p:cNvSpPr txBox="1"/>
          <p:nvPr/>
        </p:nvSpPr>
        <p:spPr>
          <a:xfrm>
            <a:off x="8547632" y="20004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A8026AB-2D68-894F-8E91-36DA352F8D67}"/>
              </a:ext>
            </a:extLst>
          </p:cNvPr>
          <p:cNvCxnSpPr>
            <a:cxnSpLocks/>
          </p:cNvCxnSpPr>
          <p:nvPr/>
        </p:nvCxnSpPr>
        <p:spPr>
          <a:xfrm>
            <a:off x="5041578" y="6812534"/>
            <a:ext cx="1201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50482A-6BD7-9B4E-AD54-EDC8E76C77D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221120" y="2341538"/>
            <a:ext cx="47234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5182473-7F6C-C844-B4C1-858015246CE2}"/>
              </a:ext>
            </a:extLst>
          </p:cNvPr>
          <p:cNvSpPr/>
          <p:nvPr/>
        </p:nvSpPr>
        <p:spPr>
          <a:xfrm>
            <a:off x="9123678" y="1631152"/>
            <a:ext cx="1859607" cy="147732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8696024-4C24-EF45-AAA0-C7136EB4599D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76685" y="3097705"/>
            <a:ext cx="540" cy="805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2EC797A7-1376-C44D-8FB3-BF47E362BFCB}"/>
              </a:ext>
            </a:extLst>
          </p:cNvPr>
          <p:cNvCxnSpPr>
            <a:cxnSpLocks/>
          </p:cNvCxnSpPr>
          <p:nvPr/>
        </p:nvCxnSpPr>
        <p:spPr>
          <a:xfrm flipH="1">
            <a:off x="7584957" y="3097705"/>
            <a:ext cx="14668" cy="795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18E94E4-14AC-D447-9EA1-C7D5D5F42281}"/>
              </a:ext>
            </a:extLst>
          </p:cNvPr>
          <p:cNvCxnSpPr>
            <a:cxnSpLocks/>
          </p:cNvCxnSpPr>
          <p:nvPr/>
        </p:nvCxnSpPr>
        <p:spPr>
          <a:xfrm>
            <a:off x="2477224" y="3892756"/>
            <a:ext cx="7561590" cy="10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85AA5F-933B-3D46-BC0D-ED5D581902F9}"/>
              </a:ext>
            </a:extLst>
          </p:cNvPr>
          <p:cNvCxnSpPr>
            <a:cxnSpLocks/>
          </p:cNvCxnSpPr>
          <p:nvPr/>
        </p:nvCxnSpPr>
        <p:spPr>
          <a:xfrm>
            <a:off x="5178204" y="3892756"/>
            <a:ext cx="0" cy="952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FF63BFC-B8ED-DD4E-8201-B914622F73B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1317000" y="2369815"/>
            <a:ext cx="0" cy="2475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7165F076-E813-984C-93C2-02063001221E}"/>
              </a:ext>
            </a:extLst>
          </p:cNvPr>
          <p:cNvCxnSpPr>
            <a:cxnSpLocks/>
          </p:cNvCxnSpPr>
          <p:nvPr/>
        </p:nvCxnSpPr>
        <p:spPr>
          <a:xfrm flipH="1">
            <a:off x="10024146" y="3108479"/>
            <a:ext cx="14668" cy="795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338B3B12-74BD-5C45-A751-905F571882D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0983285" y="2369815"/>
            <a:ext cx="33371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텍스트상자 64">
            <a:extLst>
              <a:ext uri="{FF2B5EF4-FFF2-40B4-BE49-F238E27FC236}">
                <a16:creationId xmlns:a16="http://schemas.microsoft.com/office/drawing/2014/main" id="{E480EB9D-16FF-584F-B1C7-D9104992B9D8}"/>
              </a:ext>
            </a:extLst>
          </p:cNvPr>
          <p:cNvSpPr txBox="1"/>
          <p:nvPr/>
        </p:nvSpPr>
        <p:spPr>
          <a:xfrm>
            <a:off x="7647268" y="321007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6" name="텍스트상자 65">
            <a:extLst>
              <a:ext uri="{FF2B5EF4-FFF2-40B4-BE49-F238E27FC236}">
                <a16:creationId xmlns:a16="http://schemas.microsoft.com/office/drawing/2014/main" id="{6D199B56-B75A-004B-BA73-FB2A5238FF92}"/>
              </a:ext>
            </a:extLst>
          </p:cNvPr>
          <p:cNvSpPr txBox="1"/>
          <p:nvPr/>
        </p:nvSpPr>
        <p:spPr>
          <a:xfrm>
            <a:off x="10888350" y="195704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398D6C4-9DF3-3E47-9819-5AB6BF03A523}"/>
              </a:ext>
            </a:extLst>
          </p:cNvPr>
          <p:cNvSpPr/>
          <p:nvPr/>
        </p:nvSpPr>
        <p:spPr>
          <a:xfrm>
            <a:off x="103882" y="1946808"/>
            <a:ext cx="883147" cy="7894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771A96-A1D4-8841-9E1E-6221DE5ABDEE}"/>
              </a:ext>
            </a:extLst>
          </p:cNvPr>
          <p:cNvCxnSpPr>
            <a:cxnSpLocks/>
            <a:stCxn id="67" idx="3"/>
            <a:endCxn id="24" idx="1"/>
          </p:cNvCxnSpPr>
          <p:nvPr/>
        </p:nvCxnSpPr>
        <p:spPr>
          <a:xfrm>
            <a:off x="987029" y="2341538"/>
            <a:ext cx="338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88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9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FirstNomalize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이후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CF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상에서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pattern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사용하여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validate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하였나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857981" y="2142069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763901" y="3578390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265178"/>
            <a:ext cx="223583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nomalize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2557566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 flipV="1">
            <a:off x="1792639" y="2557566"/>
            <a:ext cx="691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75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558066" y="1813610"/>
            <a:ext cx="82606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DistinguishPrevent()</a:t>
            </a:r>
            <a:br>
              <a:rPr lang="en-US" altLang="ko-KR" b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스트림에서 읽은 문자나 바이트를 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–1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구분</a:t>
            </a:r>
            <a:endParaRPr lang="ko-KR" altLang="en-US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read()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   2. read()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되는 변수를 찾아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   3. 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정보가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int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아니면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1FE405-7640-4D43-BF67-94CE912238CD}"/>
              </a:ext>
            </a:extLst>
          </p:cNvPr>
          <p:cNvSpPr/>
          <p:nvPr/>
        </p:nvSpPr>
        <p:spPr>
          <a:xfrm>
            <a:off x="730393" y="1641888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D7F7B-14C0-4DF1-9ACF-3653E62F3A83}"/>
              </a:ext>
            </a:extLst>
          </p:cNvPr>
          <p:cNvSpPr/>
          <p:nvPr/>
        </p:nvSpPr>
        <p:spPr>
          <a:xfrm>
            <a:off x="1411428" y="3707062"/>
            <a:ext cx="9987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SerialPrevent()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내부클래스 인스턴스를 직렬화 하지않게 해주는 구문단위 함수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직렬화를 구현하는 클래스를 찾아낸다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확인하여 내부 클래스가 직렬화를 구현하는지                 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체킹하고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구현하는 경우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static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으로 선언되지 않았으면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E2BB26-A267-43E1-ADAE-ECAF69435A9F}"/>
              </a:ext>
            </a:extLst>
          </p:cNvPr>
          <p:cNvSpPr/>
          <p:nvPr/>
        </p:nvSpPr>
        <p:spPr>
          <a:xfrm>
            <a:off x="730392" y="3571001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370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10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DistinguishPrevent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218807" y="2265178"/>
            <a:ext cx="223583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Read()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메서드를 확인한다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25" idx="1"/>
          </p:cNvCxnSpPr>
          <p:nvPr/>
        </p:nvCxnSpPr>
        <p:spPr>
          <a:xfrm flipV="1">
            <a:off x="4454644" y="2557565"/>
            <a:ext cx="523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 flipV="1">
            <a:off x="1792639" y="2557566"/>
            <a:ext cx="42616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5002D0-98BB-4D0C-8718-E9102E91BC2F}"/>
              </a:ext>
            </a:extLst>
          </p:cNvPr>
          <p:cNvSpPr txBox="1"/>
          <p:nvPr/>
        </p:nvSpPr>
        <p:spPr>
          <a:xfrm>
            <a:off x="4978081" y="2142066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While()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절에서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Read()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메서드가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되는 변수를 찾는다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B15A8528-9C9F-4B84-B74D-DB5C8DF82664}"/>
              </a:ext>
            </a:extLst>
          </p:cNvPr>
          <p:cNvSpPr/>
          <p:nvPr/>
        </p:nvSpPr>
        <p:spPr>
          <a:xfrm>
            <a:off x="7640086" y="1536740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변수가 </a:t>
            </a:r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타입인가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0DE89F-FA50-4C41-AD3F-13930E9593D6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 flipV="1">
            <a:off x="7213918" y="2557564"/>
            <a:ext cx="4261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9EEAD0-5A4A-4747-9E87-93D26ABC8E6D}"/>
              </a:ext>
            </a:extLst>
          </p:cNvPr>
          <p:cNvCxnSpPr>
            <a:stCxn id="31" idx="2"/>
          </p:cNvCxnSpPr>
          <p:nvPr/>
        </p:nvCxnSpPr>
        <p:spPr>
          <a:xfrm flipH="1">
            <a:off x="8925062" y="3578387"/>
            <a:ext cx="1" cy="656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C68F86-6E2E-4B56-BC1D-C339CF816113}"/>
              </a:ext>
            </a:extLst>
          </p:cNvPr>
          <p:cNvSpPr txBox="1"/>
          <p:nvPr/>
        </p:nvSpPr>
        <p:spPr>
          <a:xfrm>
            <a:off x="7807143" y="4234649"/>
            <a:ext cx="223583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9A14B-7DF7-447D-8008-43AF9B7ABDFD}"/>
              </a:ext>
            </a:extLst>
          </p:cNvPr>
          <p:cNvSpPr txBox="1"/>
          <p:nvPr/>
        </p:nvSpPr>
        <p:spPr>
          <a:xfrm>
            <a:off x="8925061" y="3589812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85F87FC-E67C-46A7-9FCC-269C907DC248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 flipV="1">
            <a:off x="10210039" y="2557563"/>
            <a:ext cx="5114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1">
            <a:extLst>
              <a:ext uri="{FF2B5EF4-FFF2-40B4-BE49-F238E27FC236}">
                <a16:creationId xmlns:a16="http://schemas.microsoft.com/office/drawing/2014/main" id="{70C76AB6-1983-41F2-87AE-2CA7158A17EF}"/>
              </a:ext>
            </a:extLst>
          </p:cNvPr>
          <p:cNvSpPr txBox="1"/>
          <p:nvPr/>
        </p:nvSpPr>
        <p:spPr>
          <a:xfrm>
            <a:off x="10721518" y="2372897"/>
            <a:ext cx="11305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58E09C-D475-4CD2-83AC-7FDCD1CDB179}"/>
              </a:ext>
            </a:extLst>
          </p:cNvPr>
          <p:cNvSpPr txBox="1"/>
          <p:nvPr/>
        </p:nvSpPr>
        <p:spPr>
          <a:xfrm>
            <a:off x="10172994" y="2207583"/>
            <a:ext cx="56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59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11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SerialPrevent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InnerClass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Type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클래스에 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Serialize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사용했는가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265178"/>
            <a:ext cx="223583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Serialize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확인한다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2557566"/>
            <a:ext cx="6912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 flipV="1">
            <a:off x="1792639" y="2557566"/>
            <a:ext cx="691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B47DC6-A8D0-4112-AB0C-56792E2691D2}"/>
              </a:ext>
            </a:extLst>
          </p:cNvPr>
          <p:cNvSpPr txBox="1"/>
          <p:nvPr/>
        </p:nvSpPr>
        <p:spPr>
          <a:xfrm>
            <a:off x="7981012" y="2238367"/>
            <a:ext cx="56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BA5E66-C4BC-41FA-B706-7A7963264B3F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>
            <a:off x="6696036" y="3578390"/>
            <a:ext cx="9482" cy="1224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1">
            <a:extLst>
              <a:ext uri="{FF2B5EF4-FFF2-40B4-BE49-F238E27FC236}">
                <a16:creationId xmlns:a16="http://schemas.microsoft.com/office/drawing/2014/main" id="{63B7ED4B-4DB2-421C-898F-E941B75E8BB2}"/>
              </a:ext>
            </a:extLst>
          </p:cNvPr>
          <p:cNvSpPr txBox="1"/>
          <p:nvPr/>
        </p:nvSpPr>
        <p:spPr>
          <a:xfrm>
            <a:off x="5138593" y="4802819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4B30D2-AA3D-41AD-9B27-C48325317449}"/>
              </a:ext>
            </a:extLst>
          </p:cNvPr>
          <p:cNvSpPr txBox="1"/>
          <p:nvPr/>
        </p:nvSpPr>
        <p:spPr>
          <a:xfrm>
            <a:off x="6705517" y="3821272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1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955366" y="2587501"/>
            <a:ext cx="7576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작성된 자바 소스코드를 대상으로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항목을 위반했는지 분석해주는 </a:t>
            </a:r>
            <a:r>
              <a:rPr kumimoji="1"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endParaRPr kumimoji="1" lang="en-US" altLang="ko-KR" sz="20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CERT(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미국 통신보안 전문그룹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선정한 심각도가 높고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비용이 낮게 선정된 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개의 시큐어 코딩 규칙을 바탕으로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룰체커에 사용할 시큐어 코딩 항목을 선정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06103" y="2189067"/>
            <a:ext cx="2497069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68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1999" y="184498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43033" y="2041441"/>
            <a:ext cx="9410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FieldPrevent()</a:t>
            </a:r>
          </a:p>
          <a:p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필드의 접근 가능성 제한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package-private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아닌 경우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492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12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FieldPrevent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private, package-private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2147801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변수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클래스의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 확인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4719768" y="2557567"/>
            <a:ext cx="691291" cy="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2557568"/>
            <a:ext cx="691292" cy="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31CB8-6B1D-43C3-B731-03B379953EE6}"/>
              </a:ext>
            </a:extLst>
          </p:cNvPr>
          <p:cNvSpPr txBox="1"/>
          <p:nvPr/>
        </p:nvSpPr>
        <p:spPr>
          <a:xfrm>
            <a:off x="6751257" y="3576475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47DC6-A8D0-4112-AB0C-56792E2691D2}"/>
              </a:ext>
            </a:extLst>
          </p:cNvPr>
          <p:cNvSpPr txBox="1"/>
          <p:nvPr/>
        </p:nvSpPr>
        <p:spPr>
          <a:xfrm>
            <a:off x="8003603" y="2204967"/>
            <a:ext cx="56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DD892-96B3-4F89-BFC6-50E26549BD4C}"/>
              </a:ext>
            </a:extLst>
          </p:cNvPr>
          <p:cNvSpPr txBox="1"/>
          <p:nvPr/>
        </p:nvSpPr>
        <p:spPr>
          <a:xfrm>
            <a:off x="5534089" y="5038414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8BB64-001F-4A1D-AFA8-5CCD1907E5F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696035" y="3578390"/>
            <a:ext cx="1" cy="1460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9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1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1999" y="184498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43033" y="2041441"/>
            <a:ext cx="9410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debugginPrevent()</a:t>
            </a:r>
          </a:p>
          <a:p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생성코드에는 디버깅 시작점이 없어야 함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가장 일반적인 예시인 웹프로그램의 경우에는 디버깅 할 클래스에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두고 디버깅을 하므로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디버깅에는 유용할 진 몰라도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기능을 프로덕션코드에 그대로 남겨두면 공격자가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직접 호출하여 테스트 메소드에 액세스할 수 있으므로 위험하다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클래스 내에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메소드가 존재하는 경우 조건부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8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4529317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13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en-US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debuggingPrevent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2515704" y="4259685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59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함수가 있는가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4795569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3677650" y="3578390"/>
            <a:ext cx="1" cy="681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3624441" y="3019233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962627" y="2557567"/>
            <a:ext cx="44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981012" y="2557567"/>
            <a:ext cx="582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2372901"/>
            <a:ext cx="3133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 발생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2095903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21" idx="1"/>
          </p:cNvCxnSpPr>
          <p:nvPr/>
        </p:nvCxnSpPr>
        <p:spPr>
          <a:xfrm flipV="1">
            <a:off x="1792639" y="2557567"/>
            <a:ext cx="6000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31CB8-6B1D-43C3-B731-03B379953EE6}"/>
              </a:ext>
            </a:extLst>
          </p:cNvPr>
          <p:cNvSpPr txBox="1"/>
          <p:nvPr/>
        </p:nvSpPr>
        <p:spPr>
          <a:xfrm>
            <a:off x="6751257" y="3642038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47DC6-A8D0-4112-AB0C-56792E2691D2}"/>
              </a:ext>
            </a:extLst>
          </p:cNvPr>
          <p:cNvSpPr txBox="1"/>
          <p:nvPr/>
        </p:nvSpPr>
        <p:spPr>
          <a:xfrm>
            <a:off x="7981012" y="2095903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26D0607-2DEE-4557-AFBC-0E11565F402E}"/>
              </a:ext>
            </a:extLst>
          </p:cNvPr>
          <p:cNvCxnSpPr>
            <a:cxnSpLocks/>
            <a:stCxn id="30" idx="2"/>
            <a:endCxn id="28" idx="3"/>
          </p:cNvCxnSpPr>
          <p:nvPr/>
        </p:nvCxnSpPr>
        <p:spPr>
          <a:xfrm rot="5400000">
            <a:off x="5334836" y="3083150"/>
            <a:ext cx="865961" cy="18564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3B53F30F-FFF5-4741-BFE9-34851CD8510D}"/>
              </a:ext>
            </a:extLst>
          </p:cNvPr>
          <p:cNvSpPr/>
          <p:nvPr/>
        </p:nvSpPr>
        <p:spPr>
          <a:xfrm>
            <a:off x="2392674" y="1536743"/>
            <a:ext cx="2569953" cy="204164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웹 프로그래밍 소스인가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6045C-DACC-43E9-9BCC-55F16C1B8C74}"/>
              </a:ext>
            </a:extLst>
          </p:cNvPr>
          <p:cNvSpPr txBox="1"/>
          <p:nvPr/>
        </p:nvSpPr>
        <p:spPr>
          <a:xfrm>
            <a:off x="3792010" y="3594522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021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847948" y="1619576"/>
            <a:ext cx="5617243" cy="3893374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Github </a:t>
            </a:r>
            <a:r>
              <a:rPr kumimoji="1"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저장소</a:t>
            </a:r>
            <a:b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(https://github.com/sungchori/rulechecker)</a:t>
            </a:r>
          </a:p>
          <a:p>
            <a:endParaRPr kumimoji="1"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팀장 </a:t>
            </a:r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dhgoak45@naver.com)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sungchul09@naver.com)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altorious153@gmail.com)</a:t>
            </a:r>
          </a:p>
          <a:p>
            <a:endParaRPr kumimoji="1" lang="ko-KR" altLang="en-US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2114" y="1762427"/>
            <a:ext cx="3772186" cy="364715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OS : Window 10 64bit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개발언어 </a:t>
            </a:r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Java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Eclipse oxygen</a:t>
            </a:r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JavaCC 6.0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JDK 1.8</a:t>
            </a:r>
          </a:p>
          <a:p>
            <a:pPr fontAlgn="base"/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95290" y="2146553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95290" y="2774702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5290" y="3402851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290" y="4031000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21124" y="200011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21124" y="282909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3121" y="369157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41707" y="452055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81EDC8-D311-48F7-9A5E-DFA46A474B4C}"/>
              </a:ext>
            </a:extLst>
          </p:cNvPr>
          <p:cNvSpPr/>
          <p:nvPr/>
        </p:nvSpPr>
        <p:spPr>
          <a:xfrm>
            <a:off x="1095290" y="4659149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482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b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40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3520" y="156798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6.0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 룰체커 개발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45387" y="1567989"/>
            <a:ext cx="388133" cy="38813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463" y="2185949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453" y="3165799"/>
            <a:ext cx="3281921" cy="7154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5076" y="2611711"/>
            <a:ext cx="6243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자바전용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Compiler-Compiler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원하는 문법을 검사해주는 코드를 작성하는 프로그램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기반 도구인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Lex/Yacc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달리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자바언어 기반으로 비교적 쉽게 작성할 수 있다는 장점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오라클에서 개발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(BSD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라이센스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자유 소프트웨어저작권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43D50-A9A8-4E2C-8D51-3E271E056028}"/>
              </a:ext>
            </a:extLst>
          </p:cNvPr>
          <p:cNvSpPr/>
          <p:nvPr/>
        </p:nvSpPr>
        <p:spPr>
          <a:xfrm>
            <a:off x="7866263" y="1762055"/>
            <a:ext cx="17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66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4393" y="2092522"/>
            <a:ext cx="5025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독립 코딩프로그램이지만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플러그인으로도 나와있다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-&gt;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개발하고 이클립스에 적용한다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플러그인을 실행시키면 문법을 만들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형식의 템플릿이 생성된다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라이브러리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JavaCC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컴파일러가 존재한다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F90A72-A87F-42DA-8626-0816829A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5" y="1174778"/>
            <a:ext cx="6914348" cy="514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3A980F-7C80-48FC-A3D9-92C75572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9" y="178507"/>
            <a:ext cx="4667250" cy="17049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759112-99F4-4FE9-B6DE-258D5E57457B}"/>
              </a:ext>
            </a:extLst>
          </p:cNvPr>
          <p:cNvCxnSpPr>
            <a:cxnSpLocks/>
          </p:cNvCxnSpPr>
          <p:nvPr/>
        </p:nvCxnSpPr>
        <p:spPr>
          <a:xfrm flipV="1">
            <a:off x="3119761" y="426128"/>
            <a:ext cx="1961228" cy="10532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50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3520" y="1446334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코드를 작성할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템플릿에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문법을 체크할 문법 코드를 작성한다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69776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2CB584-9E91-4833-A37C-96CA30A901F3}"/>
              </a:ext>
            </a:extLst>
          </p:cNvPr>
          <p:cNvSpPr/>
          <p:nvPr/>
        </p:nvSpPr>
        <p:spPr>
          <a:xfrm>
            <a:off x="2666999" y="2677468"/>
            <a:ext cx="5381625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3DE79-6260-4DCC-BD4A-6334D13616FC}"/>
              </a:ext>
            </a:extLst>
          </p:cNvPr>
          <p:cNvSpPr txBox="1"/>
          <p:nvPr/>
        </p:nvSpPr>
        <p:spPr>
          <a:xfrm>
            <a:off x="3581132" y="4840767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176B061-639E-4CA5-A879-CDC02FEC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14" y="3243352"/>
            <a:ext cx="1487159" cy="148715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044093-A8FE-4FB5-AFFF-E9DE0FE3B848}"/>
              </a:ext>
            </a:extLst>
          </p:cNvPr>
          <p:cNvCxnSpPr/>
          <p:nvPr/>
        </p:nvCxnSpPr>
        <p:spPr>
          <a:xfrm flipV="1">
            <a:off x="4895363" y="3986931"/>
            <a:ext cx="1063841" cy="83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ECA49471-812A-4344-90B6-0E0B6AE9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94" y="3243352"/>
            <a:ext cx="1487159" cy="1487159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9BF258C0-6659-4D71-B599-1B8E5B1D2BF6}"/>
              </a:ext>
            </a:extLst>
          </p:cNvPr>
          <p:cNvSpPr txBox="1"/>
          <p:nvPr/>
        </p:nvSpPr>
        <p:spPr>
          <a:xfrm>
            <a:off x="5959204" y="48407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문법 코드 작성</a:t>
            </a:r>
          </a:p>
        </p:txBody>
      </p:sp>
      <p:cxnSp>
        <p:nvCxnSpPr>
          <p:cNvPr id="53" name="직선 연결선[R] 18">
            <a:extLst>
              <a:ext uri="{FF2B5EF4-FFF2-40B4-BE49-F238E27FC236}">
                <a16:creationId xmlns:a16="http://schemas.microsoft.com/office/drawing/2014/main" id="{D25C13BC-CE88-445A-912A-62D36B0AC9A9}"/>
              </a:ext>
            </a:extLst>
          </p:cNvPr>
          <p:cNvCxnSpPr/>
          <p:nvPr/>
        </p:nvCxnSpPr>
        <p:spPr>
          <a:xfrm>
            <a:off x="6428935" y="3854548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19">
            <a:extLst>
              <a:ext uri="{FF2B5EF4-FFF2-40B4-BE49-F238E27FC236}">
                <a16:creationId xmlns:a16="http://schemas.microsoft.com/office/drawing/2014/main" id="{7DE4EDEC-B8B5-4F55-8A55-66233A109FA2}"/>
              </a:ext>
            </a:extLst>
          </p:cNvPr>
          <p:cNvCxnSpPr/>
          <p:nvPr/>
        </p:nvCxnSpPr>
        <p:spPr>
          <a:xfrm>
            <a:off x="6430526" y="3995300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20">
            <a:extLst>
              <a:ext uri="{FF2B5EF4-FFF2-40B4-BE49-F238E27FC236}">
                <a16:creationId xmlns:a16="http://schemas.microsoft.com/office/drawing/2014/main" id="{F5C346CE-82EF-4F2A-90CB-4BD0EDB97745}"/>
              </a:ext>
            </a:extLst>
          </p:cNvPr>
          <p:cNvCxnSpPr/>
          <p:nvPr/>
        </p:nvCxnSpPr>
        <p:spPr>
          <a:xfrm>
            <a:off x="6428935" y="4119564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FDB411F4-09B5-4040-89C9-BCDA82D542C0}"/>
              </a:ext>
            </a:extLst>
          </p:cNvPr>
          <p:cNvCxnSpPr/>
          <p:nvPr/>
        </p:nvCxnSpPr>
        <p:spPr>
          <a:xfrm>
            <a:off x="6428935" y="4255381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029075" y="2318797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F52108-9029-4CF9-9473-02093CF4E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82" y="2406478"/>
            <a:ext cx="2486034" cy="541979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403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3520" y="1401999"/>
            <a:ext cx="765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템플릿을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컴파일을 하면 파서와 문법 분석기를 구현하는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7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개로 구성된 자바파일들로 변환된다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71624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3520" y="2575097"/>
            <a:ext cx="8736037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9756" y="2316188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757" y="2328111"/>
            <a:ext cx="2486034" cy="541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6317" y="477809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86" y="3211319"/>
            <a:ext cx="1487159" cy="148715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862155" y="3867855"/>
            <a:ext cx="231356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199604" y="3148908"/>
            <a:ext cx="3497843" cy="19985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4" y="3284491"/>
            <a:ext cx="1017355" cy="10173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86" y="3284049"/>
            <a:ext cx="1017355" cy="10173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89" y="3283607"/>
            <a:ext cx="1017355" cy="10173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92" y="3283607"/>
            <a:ext cx="1017355" cy="10173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2" y="4130953"/>
            <a:ext cx="1017355" cy="10173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4" y="4130511"/>
            <a:ext cx="1017355" cy="10173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7" y="4130069"/>
            <a:ext cx="1017355" cy="10173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7596" y="522166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1146" y="3978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변환</a:t>
            </a:r>
          </a:p>
        </p:txBody>
      </p:sp>
      <p:sp>
        <p:nvSpPr>
          <p:cNvPr id="25" name="두루마리 모양: 가로로 말림 24">
            <a:extLst>
              <a:ext uri="{FF2B5EF4-FFF2-40B4-BE49-F238E27FC236}">
                <a16:creationId xmlns:a16="http://schemas.microsoft.com/office/drawing/2014/main" id="{AC097859-8B1E-4F5A-AC5E-0E76BB9BDD19}"/>
              </a:ext>
            </a:extLst>
          </p:cNvPr>
          <p:cNvSpPr/>
          <p:nvPr/>
        </p:nvSpPr>
        <p:spPr>
          <a:xfrm>
            <a:off x="8726608" y="142492"/>
            <a:ext cx="2858668" cy="257031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-TokenMgError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-ParseException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-SimpleCharStream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-name(</a:t>
            </a:r>
            <a:r>
              <a:rPr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작성파일 이름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-nameConstants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-nameTokenManager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31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520" y="1282700"/>
            <a:ext cx="1025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이클립스의 기능인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PDE(Plug-in Development Environment)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편집한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Plugin.xml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이 자바파일들과 함께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jar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형식으로 패키징하여 내부 플러그인으로 제작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4419600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5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64227" y="3242685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3378269"/>
            <a:ext cx="653906" cy="653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3315" y="4625709"/>
            <a:ext cx="21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673032" y="3919835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480711" y="2918147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3382829"/>
            <a:ext cx="653906" cy="6539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3387777"/>
            <a:ext cx="653906" cy="6539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3392337"/>
            <a:ext cx="653906" cy="6539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3905481"/>
            <a:ext cx="653906" cy="653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3910429"/>
            <a:ext cx="653906" cy="6539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3914989"/>
            <a:ext cx="653906" cy="6539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181600" y="2640385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7062" y="403540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3457537"/>
            <a:ext cx="975012" cy="9750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37407" y="271981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201038" y="3905481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2451" y="509893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제작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89077" y="3457537"/>
            <a:ext cx="1513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 완료</a:t>
            </a:r>
          </a:p>
          <a:p>
            <a:pPr algn="ctr"/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3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1556576" y="4653755"/>
            <a:ext cx="4697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2222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자바를 비롯한 다양한 언어를 지원하는 </a:t>
            </a:r>
            <a:endParaRPr lang="en-US" altLang="ko-KR" sz="2000" dirty="0">
              <a:solidFill>
                <a:srgbClr val="22222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프로그래밍 통합 개발 환경</a:t>
            </a:r>
          </a:p>
        </p:txBody>
      </p:sp>
      <p:sp>
        <p:nvSpPr>
          <p:cNvPr id="9" name="타원 8"/>
          <p:cNvSpPr/>
          <p:nvPr/>
        </p:nvSpPr>
        <p:spPr>
          <a:xfrm>
            <a:off x="2439973" y="1992110"/>
            <a:ext cx="2502599" cy="2502599"/>
          </a:xfrm>
          <a:prstGeom prst="ellipse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232935" y="4637396"/>
            <a:ext cx="4466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환경에 통합할 수 있는 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새로운 기능을 추가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  것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br>
              <a:rPr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81123" y="1997053"/>
            <a:ext cx="2497862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</a:p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825" y="67562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1FCC53C-0CDE-B440-A64C-B1BD979512FB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3833906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512288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437957" y="4865947"/>
            <a:ext cx="1051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 내에 적힌 코드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ExceptionParameter()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Generic Exception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 있는지 검색한다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4795716"/>
            <a:ext cx="675957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608FE-4A29-4AA3-9E3F-281ABE2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6" y="1352931"/>
            <a:ext cx="7733058" cy="307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493FF-104B-4B32-AF84-6A99CABDD159}"/>
              </a:ext>
            </a:extLst>
          </p:cNvPr>
          <p:cNvSpPr txBox="1"/>
          <p:nvPr/>
        </p:nvSpPr>
        <p:spPr>
          <a:xfrm>
            <a:off x="3898552" y="735628"/>
            <a:ext cx="77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선정된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항목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일반적인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Exception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사용하지 않기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307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6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69933-1CAF-4D5E-9BBF-8D9DD986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2700"/>
            <a:ext cx="7610475" cy="370522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4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B60DF-33EF-45F4-B9B7-F31E7AA4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03" y="4417997"/>
            <a:ext cx="7434479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48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159E8-568E-42E6-AE11-7DC15E14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3" y="2072205"/>
            <a:ext cx="10290150" cy="215295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ABED5-3DEF-417B-AD81-0461362E0E0D}"/>
              </a:ext>
            </a:extLst>
          </p:cNvPr>
          <p:cNvCxnSpPr/>
          <p:nvPr/>
        </p:nvCxnSpPr>
        <p:spPr>
          <a:xfrm>
            <a:off x="6747029" y="2831938"/>
            <a:ext cx="2539014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157FD5-6C69-47FA-83BB-4C92CF5006C9}"/>
              </a:ext>
            </a:extLst>
          </p:cNvPr>
          <p:cNvSpPr txBox="1"/>
          <p:nvPr/>
        </p:nvSpPr>
        <p:spPr>
          <a:xfrm>
            <a:off x="8288814" y="1572481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제작한 문법파일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CDF7C7-C6EE-4509-A72F-BA0AE1361C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6304" y="1788352"/>
            <a:ext cx="640464" cy="516414"/>
          </a:xfrm>
          <a:prstGeom prst="bentConnector2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041B4C-99D1-4DA1-9DA9-CCDB86AC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" y="3102541"/>
            <a:ext cx="10171498" cy="1086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9A278E-22AB-4A2B-B34B-B3BD301E0AA3}"/>
              </a:ext>
            </a:extLst>
          </p:cNvPr>
          <p:cNvSpPr txBox="1"/>
          <p:nvPr/>
        </p:nvSpPr>
        <p:spPr>
          <a:xfrm>
            <a:off x="9037468" y="4359442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검사대상 자바파일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743C3DF-0704-4A36-84B5-89DB2F9F9E80}"/>
              </a:ext>
            </a:extLst>
          </p:cNvPr>
          <p:cNvCxnSpPr>
            <a:cxnSpLocks/>
          </p:cNvCxnSpPr>
          <p:nvPr/>
        </p:nvCxnSpPr>
        <p:spPr>
          <a:xfrm rot="5400000">
            <a:off x="9514241" y="3800323"/>
            <a:ext cx="642630" cy="402425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B04776-E79B-4A6E-A981-AF728218E3ED}"/>
              </a:ext>
            </a:extLst>
          </p:cNvPr>
          <p:cNvCxnSpPr>
            <a:cxnSpLocks/>
          </p:cNvCxnSpPr>
          <p:nvPr/>
        </p:nvCxnSpPr>
        <p:spPr>
          <a:xfrm>
            <a:off x="8611340" y="3645955"/>
            <a:ext cx="2166151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9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환경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D4E6177-16CE-5149-93C0-16240F35F4A6}"/>
              </a:ext>
            </a:extLst>
          </p:cNvPr>
          <p:cNvSpPr/>
          <p:nvPr/>
        </p:nvSpPr>
        <p:spPr>
          <a:xfrm>
            <a:off x="1664227" y="2060656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09D69C-92D6-C04B-BD79-B0DF87B5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2196240"/>
            <a:ext cx="653906" cy="65390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CC5B7AED-32DF-154C-9E56-AC094E82BAED}"/>
              </a:ext>
            </a:extLst>
          </p:cNvPr>
          <p:cNvSpPr txBox="1"/>
          <p:nvPr/>
        </p:nvSpPr>
        <p:spPr>
          <a:xfrm>
            <a:off x="1603315" y="3443680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데모버전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38D40A-B6DF-E54A-82BC-AD238E7E24BA}"/>
              </a:ext>
            </a:extLst>
          </p:cNvPr>
          <p:cNvCxnSpPr/>
          <p:nvPr/>
        </p:nvCxnSpPr>
        <p:spPr>
          <a:xfrm flipV="1">
            <a:off x="3673032" y="2737806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2318DBD-24CC-814E-8330-904213DEA4E0}"/>
              </a:ext>
            </a:extLst>
          </p:cNvPr>
          <p:cNvSpPr/>
          <p:nvPr/>
        </p:nvSpPr>
        <p:spPr>
          <a:xfrm>
            <a:off x="4480711" y="1736118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7FE5B8-DCC2-A44F-A714-74F588FC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2200800"/>
            <a:ext cx="653906" cy="653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677A26-0D17-9A47-8FF1-A32D294C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2205748"/>
            <a:ext cx="653906" cy="6539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A9859A-5B22-DA47-9EDC-6AE75E0A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2210308"/>
            <a:ext cx="653906" cy="653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749DB1-0D44-2F4E-AB22-83621CCC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2723452"/>
            <a:ext cx="653906" cy="653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D47ECB-0B85-4444-84F1-19AF2163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2728400"/>
            <a:ext cx="653906" cy="6539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1F4FFD-EB0C-3E4F-93E9-5261DD46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2732960"/>
            <a:ext cx="653906" cy="6539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D6C15-9F35-D149-ACB4-7195664E8B49}"/>
              </a:ext>
            </a:extLst>
          </p:cNvPr>
          <p:cNvSpPr/>
          <p:nvPr/>
        </p:nvSpPr>
        <p:spPr>
          <a:xfrm>
            <a:off x="5181600" y="1458356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9034796-BAF0-A647-BD95-B322FD38CF45}"/>
              </a:ext>
            </a:extLst>
          </p:cNvPr>
          <p:cNvSpPr txBox="1"/>
          <p:nvPr/>
        </p:nvSpPr>
        <p:spPr>
          <a:xfrm>
            <a:off x="3897062" y="285337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7BBA8-EE78-3143-AF47-E664B1F2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2275508"/>
            <a:ext cx="975012" cy="975012"/>
          </a:xfrm>
          <a:prstGeom prst="rect">
            <a:avLst/>
          </a:prstGeom>
        </p:spPr>
      </p:pic>
      <p:sp>
        <p:nvSpPr>
          <p:cNvPr id="22" name="TextBox 37">
            <a:extLst>
              <a:ext uri="{FF2B5EF4-FFF2-40B4-BE49-F238E27FC236}">
                <a16:creationId xmlns:a16="http://schemas.microsoft.com/office/drawing/2014/main" id="{83A4ABA5-767A-164B-A367-88A7B0DA23B2}"/>
              </a:ext>
            </a:extLst>
          </p:cNvPr>
          <p:cNvSpPr txBox="1"/>
          <p:nvPr/>
        </p:nvSpPr>
        <p:spPr>
          <a:xfrm>
            <a:off x="5137407" y="1537787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7E7104-75D0-F54B-8946-B6443EDF9555}"/>
              </a:ext>
            </a:extLst>
          </p:cNvPr>
          <p:cNvCxnSpPr/>
          <p:nvPr/>
        </p:nvCxnSpPr>
        <p:spPr>
          <a:xfrm>
            <a:off x="8201038" y="2723452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0">
            <a:extLst>
              <a:ext uri="{FF2B5EF4-FFF2-40B4-BE49-F238E27FC236}">
                <a16:creationId xmlns:a16="http://schemas.microsoft.com/office/drawing/2014/main" id="{EA461925-C1AF-9D4E-87FE-80018BCD2AAB}"/>
              </a:ext>
            </a:extLst>
          </p:cNvPr>
          <p:cNvSpPr txBox="1"/>
          <p:nvPr/>
        </p:nvSpPr>
        <p:spPr>
          <a:xfrm>
            <a:off x="5416547" y="394081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제작</a:t>
            </a:r>
          </a:p>
        </p:txBody>
      </p:sp>
      <p:sp>
        <p:nvSpPr>
          <p:cNvPr id="25" name="TextBox 44">
            <a:extLst>
              <a:ext uri="{FF2B5EF4-FFF2-40B4-BE49-F238E27FC236}">
                <a16:creationId xmlns:a16="http://schemas.microsoft.com/office/drawing/2014/main" id="{420A6EE0-31FE-4C49-A87A-AE7B78B41CE8}"/>
              </a:ext>
            </a:extLst>
          </p:cNvPr>
          <p:cNvSpPr txBox="1"/>
          <p:nvPr/>
        </p:nvSpPr>
        <p:spPr>
          <a:xfrm>
            <a:off x="9375101" y="2391430"/>
            <a:ext cx="27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적용</a:t>
            </a:r>
          </a:p>
        </p:txBody>
      </p: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B3355847-9B42-5842-85E3-0AC9DED85752}"/>
              </a:ext>
            </a:extLst>
          </p:cNvPr>
          <p:cNvSpPr txBox="1"/>
          <p:nvPr/>
        </p:nvSpPr>
        <p:spPr>
          <a:xfrm>
            <a:off x="2137913" y="4413196"/>
            <a:ext cx="731161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코드 작성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JavaCC 6.0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플러그인 제작 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PDE (Plug-in Development Environment)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개발 환경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9" name="텍스트상자 28">
            <a:extLst>
              <a:ext uri="{FF2B5EF4-FFF2-40B4-BE49-F238E27FC236}">
                <a16:creationId xmlns:a16="http://schemas.microsoft.com/office/drawing/2014/main" id="{62E9EA93-9F04-E345-B8D5-1A18B5F0E322}"/>
              </a:ext>
            </a:extLst>
          </p:cNvPr>
          <p:cNvSpPr txBox="1"/>
          <p:nvPr/>
        </p:nvSpPr>
        <p:spPr>
          <a:xfrm>
            <a:off x="1987646" y="175208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6.0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F4ABCA-1234-9A45-8B17-4BBDFF6269A3}"/>
              </a:ext>
            </a:extLst>
          </p:cNvPr>
          <p:cNvSpPr/>
          <p:nvPr/>
        </p:nvSpPr>
        <p:spPr>
          <a:xfrm>
            <a:off x="1790040" y="4542445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0FA433-2309-1B4D-88C6-C5263AB55892}"/>
              </a:ext>
            </a:extLst>
          </p:cNvPr>
          <p:cNvSpPr/>
          <p:nvPr/>
        </p:nvSpPr>
        <p:spPr>
          <a:xfrm>
            <a:off x="1787579" y="494412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4ECD50D-43CA-B24C-BF75-DAD053A33F72}"/>
              </a:ext>
            </a:extLst>
          </p:cNvPr>
          <p:cNvSpPr/>
          <p:nvPr/>
        </p:nvSpPr>
        <p:spPr>
          <a:xfrm>
            <a:off x="1773029" y="534203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57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업무 분담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292575"/>
              </p:ext>
            </p:extLst>
          </p:nvPr>
        </p:nvGraphicFramePr>
        <p:xfrm>
          <a:off x="2041358" y="1497929"/>
          <a:ext cx="81280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171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김창진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윤성철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김병철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자료수집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컴파일러</a:t>
                      </a:r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컴파일러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Secure</a:t>
                      </a:r>
                      <a:r>
                        <a:rPr lang="en-US" altLang="ko-KR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Coding</a:t>
                      </a:r>
                    </a:p>
                    <a:p>
                      <a:pPr algn="ctr" latinLnBrk="1"/>
                      <a:r>
                        <a:rPr lang="ko-KR" altLang="en-US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관련 프로그램 및 </a:t>
                      </a:r>
                      <a:r>
                        <a:rPr lang="en-US" altLang="ko-KR" sz="1600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Java</a:t>
                      </a:r>
                      <a:r>
                        <a:rPr lang="en-US" altLang="ko-KR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r>
                        <a:rPr lang="ko-KR" altLang="en-US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코드 예시 조사</a:t>
                      </a:r>
                      <a:endParaRPr lang="ko-KR" altLang="en-US" sz="1600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CERT</a:t>
                      </a: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r>
                        <a:rPr lang="en-US" altLang="ko-KR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Secure coding Rules</a:t>
                      </a: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조사</a:t>
                      </a:r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프로젝트 총괄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개발환경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통제 항목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알고리즘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JavaCC 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구성파일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Parsing </a:t>
                      </a:r>
                      <a:r>
                        <a:rPr lang="ko-KR" altLang="en-US" sz="18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구현</a:t>
                      </a:r>
                      <a:endParaRPr lang="en-US" altLang="ko-KR" sz="1800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구현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Lexing 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작업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인터페이스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Parsing /Lexing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작업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이식</a:t>
                      </a:r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테스트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플러그인에서의 컴파일 및 통합 테스트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331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71027"/>
              </p:ext>
            </p:extLst>
          </p:nvPr>
        </p:nvGraphicFramePr>
        <p:xfrm>
          <a:off x="1069065" y="1416392"/>
          <a:ext cx="10222047" cy="420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42">
                  <a:extLst>
                    <a:ext uri="{9D8B030D-6E8A-4147-A177-3AD203B41FA5}">
                      <a16:colId xmlns:a16="http://schemas.microsoft.com/office/drawing/2014/main" val="528777816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0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58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36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595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  <a:endParaRPr lang="ko-KR" altLang="en-US" sz="1500" b="0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 </a:t>
                      </a: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3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4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5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6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7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8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9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10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요구사항 정의 및 분석</a:t>
                      </a: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solidFill>
                          <a:sysClr val="windowText" lastClr="000000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설계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구현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프로토타입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오류사항 수정 및 개선</a:t>
                      </a:r>
                    </a:p>
                  </a:txBody>
                  <a:tcPr marL="76405" marR="76405" marT="38202" marB="38202"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졸업작품 중간발표</a:t>
                      </a:r>
                    </a:p>
                  </a:txBody>
                  <a:tcPr marL="76405" marR="76405" marT="38202" marB="38202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산업기술대전</a:t>
                      </a:r>
                    </a:p>
                  </a:txBody>
                  <a:tcPr marL="76405" marR="76405" marT="38202" marB="38202"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최종보고서 작성</a:t>
                      </a:r>
                      <a:r>
                        <a:rPr lang="en-US" altLang="ko-KR" sz="1200" b="0" i="0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&amp;</a:t>
                      </a:r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패키징</a:t>
                      </a:r>
                    </a:p>
                  </a:txBody>
                  <a:tcPr marL="76405" marR="76405" marT="38202" marB="38202"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i="1" dirty="0">
                        <a:latin typeface="BM DoHyeon OTF" charset="-127"/>
                        <a:ea typeface="BM DoHyeon OTF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783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참고문헌 기술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069065" y="1558977"/>
            <a:ext cx="7135134" cy="424731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2"/>
              </a:rPr>
              <a:t>https://www.cert.org/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 JavaCC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3"/>
              </a:rPr>
              <a:t>https://javacc.org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3.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 구조와 원리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(‘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아오키 미네로우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’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작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한빛미디어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4. Fasoo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닷컴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http://www.fasoo.com/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 개발환경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http://marketplace.eclipse.org/content/eclipse-pde-plug-development-environment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기반의 소스 코드 검사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Vim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(2016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한국산업기술대학교 산학 대전 졸업 논문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</p:txBody>
      </p:sp>
      <p:sp>
        <p:nvSpPr>
          <p:cNvPr id="4" name="도넛[D] 3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호 4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924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669" y="2955933"/>
            <a:ext cx="7766936" cy="1646302"/>
          </a:xfrm>
        </p:spPr>
        <p:txBody>
          <a:bodyPr/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Q&amp;A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도넛[D] 2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호 3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5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7958" y="2640827"/>
            <a:ext cx="6663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플랫폼에 확장 기능이 통합되는 구조로 되어있다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룰체커는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자바코드를 분석할 것이기 때문에 자바코드를 작성환경인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플러그인으로 사용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47384" y="2117587"/>
            <a:ext cx="2523809" cy="2523809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60038" y="3156279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55668" y="3719834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04835" y="1927601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0105" y="4160282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 txBox="1">
            <a:spLocks/>
          </p:cNvSpPr>
          <p:nvPr/>
        </p:nvSpPr>
        <p:spPr>
          <a:xfrm>
            <a:off x="4354825" y="67562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97CFFC-3AFF-A54A-BAF3-5C36E5AB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09664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A1461E-7295-4ACF-A53A-94D3852D3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13990"/>
              </p:ext>
            </p:extLst>
          </p:nvPr>
        </p:nvGraphicFramePr>
        <p:xfrm>
          <a:off x="2032493" y="1558156"/>
          <a:ext cx="8127014" cy="3679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507">
                  <a:extLst>
                    <a:ext uri="{9D8B030D-6E8A-4147-A177-3AD203B41FA5}">
                      <a16:colId xmlns:a16="http://schemas.microsoft.com/office/drawing/2014/main" val="244983345"/>
                    </a:ext>
                  </a:extLst>
                </a:gridCol>
                <a:gridCol w="4063507">
                  <a:extLst>
                    <a:ext uri="{9D8B030D-6E8A-4147-A177-3AD203B41FA5}">
                      <a16:colId xmlns:a16="http://schemas.microsoft.com/office/drawing/2014/main" val="3492153370"/>
                    </a:ext>
                  </a:extLst>
                </a:gridCol>
              </a:tblGrid>
              <a:tr h="478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선정된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CERT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규칙 항목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38281"/>
                  </a:ext>
                </a:extLst>
              </a:tr>
              <a:tr h="550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SQL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XML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55163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필드 접근 가능성 제한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NullPointerException catch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금지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23719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코드 중요 정보를 하드 코딩하지 않기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강력한 무작위 숫자를 생성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29474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일반적인 </a:t>
                      </a:r>
                      <a:r>
                        <a:rPr kumimoji="1" lang="en-US" altLang="ko-KR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Exception </a:t>
                      </a: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사용하지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내부 클래스의 인스턴스 직렬화 방지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3387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생산 코드는 디버깅 시작점 포함하지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wrap(), duplicate()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메서드를 사용하여 만든 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버퍼를 신뢰할 수 없는 코드에 노출 금지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79643"/>
                  </a:ext>
                </a:extLst>
              </a:tr>
              <a:tr h="524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스트림에서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read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char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와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byte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를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-1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과 비교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사용자 지정 클래스 로더를 작성할 때는 상위 클래스의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getPrmissions()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메서드를 호출</a:t>
                      </a:r>
                      <a:endParaRPr kumimoji="1" lang="en-US" altLang="ko-KR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42472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72E17ECB-7AAC-C148-B68F-53763C49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915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배경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680273" y="4946208"/>
            <a:ext cx="883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최근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ICT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의존도가 증가하면서 보안 취약점에 대한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보안사고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가 급증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정부에서도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코딩을 의무화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하는 범위를 넓히고 엄격해지는 단계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시큐어코딩에 대한 필요성이 증대됨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9" y="1702475"/>
            <a:ext cx="3103216" cy="276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3" y="1702475"/>
            <a:ext cx="3256637" cy="276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2" y="1702475"/>
            <a:ext cx="3123782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F2492-5C6A-470B-99BC-12391F97C8E4}"/>
              </a:ext>
            </a:extLst>
          </p:cNvPr>
          <p:cNvSpPr txBox="1"/>
          <p:nvPr/>
        </p:nvSpPr>
        <p:spPr>
          <a:xfrm>
            <a:off x="8357274" y="1319022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머니투데이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76C86-DF1C-4977-B3D0-96B7BED9EE25}"/>
              </a:ext>
            </a:extLst>
          </p:cNvPr>
          <p:cNvSpPr txBox="1"/>
          <p:nvPr/>
        </p:nvSpPr>
        <p:spPr>
          <a:xfrm>
            <a:off x="4822250" y="1327535"/>
            <a:ext cx="26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아이뉴스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2017.01.14.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374F-B1FD-445D-B79D-549BA04BB249}"/>
              </a:ext>
            </a:extLst>
          </p:cNvPr>
          <p:cNvSpPr txBox="1"/>
          <p:nvPr/>
        </p:nvSpPr>
        <p:spPr>
          <a:xfrm>
            <a:off x="1437300" y="1315271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전자신문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2017.11.12.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421EB5D-3DB9-5546-A38A-EFC159C9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153755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목표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002887" y="1972521"/>
            <a:ext cx="99819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규칙을 바탕으로 룰체커에 사용할 시큐어 코딩 항목을 적용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플러그인으로서 작동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실행으로 입력된 코드에 대한 보안약점 검사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21852" y="1827194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21851" y="2857532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1850" y="3887870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4E028-FB9D-B140-B240-D3AA9C97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834338772"/>
      </p:ext>
    </p:extLst>
  </p:cSld>
  <p:clrMapOvr>
    <a:masterClrMapping/>
  </p:clrMapOvr>
</p:sld>
</file>

<file path=ppt/theme/theme1.xml><?xml version="1.0" encoding="utf-8"?>
<a:theme xmlns:a="http://schemas.openxmlformats.org/drawingml/2006/main" name="헤드라인">
  <a:themeElements>
    <a:clrScheme name="헤드라인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헤드라인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헤드라인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9153</TotalTime>
  <Words>2403</Words>
  <Application>Microsoft Macintosh PowerPoint</Application>
  <PresentationFormat>와이드스크린</PresentationFormat>
  <Paragraphs>733</Paragraphs>
  <Slides>57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맑은 고딕</vt:lpstr>
      <vt:lpstr>배달의민족 도현</vt:lpstr>
      <vt:lpstr>BM DoHyeon OTF</vt:lpstr>
      <vt:lpstr>BM HANNA 11yrs old OTF</vt:lpstr>
      <vt:lpstr>Arial</vt:lpstr>
      <vt:lpstr>Century Schoolbook</vt:lpstr>
      <vt:lpstr>Corbel</vt:lpstr>
      <vt:lpstr>헤드라인</vt:lpstr>
      <vt:lpstr>SEEKCURE:시큐어코딩 룰체커 (SEEKCURE:rulechecker for secure coding)</vt:lpstr>
      <vt:lpstr>차례</vt:lpstr>
      <vt:lpstr>종합 설계 개요</vt:lpstr>
      <vt:lpstr>종합 설계 개요</vt:lpstr>
      <vt:lpstr>PowerPoint 프레젠테이션</vt:lpstr>
      <vt:lpstr>종합 설계 개요</vt:lpstr>
      <vt:lpstr>종합 설계 개요</vt:lpstr>
      <vt:lpstr>종합 설계 개요</vt:lpstr>
      <vt:lpstr>종합 설계 개요</vt:lpstr>
      <vt:lpstr>종합 설계 개요</vt:lpstr>
      <vt:lpstr>종합 설계 개요</vt:lpstr>
      <vt:lpstr>관련 연구 및 사례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 개요 </vt:lpstr>
      <vt:lpstr>개발 방법 개요</vt:lpstr>
      <vt:lpstr>개발 방법 순서</vt:lpstr>
      <vt:lpstr>개발 방법 순서</vt:lpstr>
      <vt:lpstr>PowerPoint 프레젠테이션</vt:lpstr>
      <vt:lpstr>개발 방법 샘플</vt:lpstr>
      <vt:lpstr>개발 방법 샘플</vt:lpstr>
      <vt:lpstr>개발 방법 샘플</vt:lpstr>
      <vt:lpstr>데모 환경 설계</vt:lpstr>
      <vt:lpstr>업무 분담</vt:lpstr>
      <vt:lpstr>종합 설계 수행 일정</vt:lpstr>
      <vt:lpstr>참고문헌 기술</vt:lpstr>
      <vt:lpstr>Q&amp;A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시큐어코딩을 위한 소스코드 검사 vim 플러그인</dc:title>
  <dc:creator>kcj</dc:creator>
  <cp:lastModifiedBy>윤성철</cp:lastModifiedBy>
  <cp:revision>427</cp:revision>
  <cp:lastPrinted>2018-02-18T23:55:32Z</cp:lastPrinted>
  <dcterms:created xsi:type="dcterms:W3CDTF">2017-11-02T07:00:49Z</dcterms:created>
  <dcterms:modified xsi:type="dcterms:W3CDTF">2018-03-21T06:44:29Z</dcterms:modified>
</cp:coreProperties>
</file>